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7"/>
  </p:notesMasterIdLst>
  <p:handoutMasterIdLst>
    <p:handoutMasterId r:id="rId18"/>
  </p:handoutMasterIdLst>
  <p:sldIdLst>
    <p:sldId id="256" r:id="rId2"/>
    <p:sldId id="338" r:id="rId3"/>
    <p:sldId id="260" r:id="rId4"/>
    <p:sldId id="319" r:id="rId5"/>
    <p:sldId id="299" r:id="rId6"/>
    <p:sldId id="328" r:id="rId7"/>
    <p:sldId id="318" r:id="rId8"/>
    <p:sldId id="298" r:id="rId9"/>
    <p:sldId id="312" r:id="rId10"/>
    <p:sldId id="321" r:id="rId11"/>
    <p:sldId id="303" r:id="rId12"/>
    <p:sldId id="305" r:id="rId13"/>
    <p:sldId id="330" r:id="rId14"/>
    <p:sldId id="340" r:id="rId15"/>
    <p:sldId id="327" r:id="rId16"/>
  </p:sldIdLst>
  <p:sldSz cx="9144000" cy="6858000" type="screen4x3"/>
  <p:notesSz cx="7010400" cy="92964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5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12" autoAdjust="0"/>
    <p:restoredTop sz="80896" autoAdjust="0"/>
  </p:normalViewPr>
  <p:slideViewPr>
    <p:cSldViewPr>
      <p:cViewPr varScale="1">
        <p:scale>
          <a:sx n="86" d="100"/>
          <a:sy n="86" d="100"/>
        </p:scale>
        <p:origin x="-4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6D2D3F4-1359-435D-992A-36D5E665F816}" type="datetimeFigureOut">
              <a:rPr lang="en-US" smtClean="0"/>
              <a:t>3/2/2011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AB2F7D4-7387-4461-A6E9-8C0E104E062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endParaRPr lang="en-US"/>
          </a:p>
        </p:txBody>
      </p:sp>
      <p:sp>
        <p:nvSpPr>
          <p:cNvPr id="5837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endParaRPr lang="en-US"/>
          </a:p>
        </p:txBody>
      </p:sp>
      <p:sp>
        <p:nvSpPr>
          <p:cNvPr id="583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endParaRPr lang="en-US"/>
          </a:p>
        </p:txBody>
      </p:sp>
      <p:sp>
        <p:nvSpPr>
          <p:cNvPr id="5837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fld id="{F3BA58C0-1A84-4CA9-9319-DB6DE924662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johnspry.com/?p=49"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mntax.org/cpfr/disincentives.php" TargetMode="External"/><Relationship Id="rId4" Type="http://schemas.openxmlformats.org/officeDocument/2006/relationships/hyperlink" Target="http://www.taxadmin.org/fta/meet/06re_data/pres/Wilson_low-income.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frbsf.org/csip/taxapp.php"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hitehouse.gov/omb/circulars_a09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hitehouse.gov/omb/circulars_a09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Sources: </a:t>
            </a:r>
          </a:p>
          <a:p>
            <a:r>
              <a:rPr lang="en-US" sz="1200" kern="1200" baseline="0" dirty="0" smtClean="0">
                <a:solidFill>
                  <a:schemeClr val="tx1"/>
                </a:solidFill>
                <a:latin typeface="Arial" charset="0"/>
                <a:ea typeface="+mn-ea"/>
                <a:cs typeface="+mn-cs"/>
              </a:rPr>
              <a:t>Paul Wilson and Donald </a:t>
            </a:r>
            <a:r>
              <a:rPr lang="en-US" sz="1200" kern="1200" baseline="0" dirty="0" err="1" smtClean="0">
                <a:solidFill>
                  <a:schemeClr val="tx1"/>
                </a:solidFill>
                <a:latin typeface="Arial" charset="0"/>
                <a:ea typeface="+mn-ea"/>
                <a:cs typeface="+mn-cs"/>
              </a:rPr>
              <a:t>Hirasuna</a:t>
            </a:r>
            <a:r>
              <a:rPr lang="en-US" sz="1200" kern="1200" baseline="0" dirty="0" smtClean="0">
                <a:solidFill>
                  <a:schemeClr val="tx1"/>
                </a:solidFill>
                <a:latin typeface="Arial" charset="0"/>
                <a:ea typeface="+mn-ea"/>
                <a:cs typeface="+mn-cs"/>
              </a:rPr>
              <a:t>, “Effective Tax Rates Facing Minnesota’s Low- and Moderate- Income Workers: The Impact of Budget Cuts on Incentives,” Proceedings of the 2004 National Tax Association Annual Conference on Taxation: 325-</a:t>
            </a:r>
          </a:p>
          <a:p>
            <a:r>
              <a:rPr lang="en-US" sz="1200" kern="1200" baseline="0" dirty="0" smtClean="0">
                <a:solidFill>
                  <a:schemeClr val="tx1"/>
                </a:solidFill>
                <a:latin typeface="Arial" charset="0"/>
                <a:ea typeface="+mn-ea"/>
                <a:cs typeface="+mn-cs"/>
              </a:rPr>
              <a:t>35.</a:t>
            </a:r>
          </a:p>
          <a:p>
            <a:r>
              <a:rPr lang="en-US" sz="1200" kern="1200" baseline="0" dirty="0" smtClean="0">
                <a:solidFill>
                  <a:schemeClr val="tx1"/>
                </a:solidFill>
                <a:latin typeface="Arial" charset="0"/>
                <a:ea typeface="+mn-ea"/>
                <a:cs typeface="+mn-cs"/>
              </a:rPr>
              <a:t>Also in State Tax Notes (May 16, 2005): 507-515.</a:t>
            </a:r>
            <a:endParaRPr lang="en-US" dirty="0" smtClean="0"/>
          </a:p>
          <a:p>
            <a:r>
              <a:rPr lang="en-US" dirty="0" smtClean="0"/>
              <a:t>http://www.taxadmin.org/fta/meet/06re_data/pres/Wilson_low-income.pdf</a:t>
            </a:r>
          </a:p>
          <a:p>
            <a:endParaRPr lang="en-US" dirty="0" smtClean="0"/>
          </a:p>
          <a:p>
            <a:r>
              <a:rPr lang="en-US" b="1" dirty="0" smtClean="0">
                <a:hlinkClick r:id="rId3" tooltip="Permalink to How a mish-mash of social programs and tax provisions punishes hard work"/>
              </a:rPr>
              <a:t>How a mish-mash of social programs and tax provisions punishes hard work</a:t>
            </a:r>
            <a:endParaRPr lang="en-US" b="1" dirty="0" smtClean="0"/>
          </a:p>
          <a:p>
            <a:r>
              <a:rPr lang="en-US" dirty="0" smtClean="0"/>
              <a:t>Example: Single parents with modest incomes in Minnesota can face ‘effective marginal tax rates’ over 100%</a:t>
            </a:r>
          </a:p>
          <a:p>
            <a:r>
              <a:rPr lang="en-US" dirty="0" smtClean="0"/>
              <a:t>By John Spry</a:t>
            </a:r>
          </a:p>
          <a:p>
            <a:r>
              <a:rPr lang="en-US" dirty="0" smtClean="0"/>
              <a:t>St. Paul Pioneer Press (MN) – Sunday May 9, 2010  – Page B9</a:t>
            </a:r>
          </a:p>
          <a:p>
            <a:r>
              <a:rPr lang="en-US" dirty="0" smtClean="0"/>
              <a:t>Are we still a society that values honest work?</a:t>
            </a:r>
          </a:p>
          <a:p>
            <a:r>
              <a:rPr lang="en-US" dirty="0" smtClean="0"/>
              <a:t>Our state and federal laws provide an unpleasant answer. Our tax code imposes punishing tax rates on work. Working more to increase pre-tax income can actually reduce a family’s take home pay.</a:t>
            </a:r>
          </a:p>
          <a:p>
            <a:r>
              <a:rPr lang="en-US" dirty="0" smtClean="0"/>
              <a:t>The “effective marginal tax rate” is a technical term for the fraction of an additional dollar earned that is lost to taxation. It is a measure of the bite that taxes take out of your paycheck when you work a little more.</a:t>
            </a:r>
          </a:p>
          <a:p>
            <a:r>
              <a:rPr lang="en-US" dirty="0" smtClean="0"/>
              <a:t>Too many Minnesotans face effective marginal tax rates that approach and even exceed 100 percent because of compounded taxes on top of other taxes and a mish-mash of social service programs.</a:t>
            </a:r>
          </a:p>
          <a:p>
            <a:r>
              <a:rPr lang="en-US" dirty="0" smtClean="0"/>
              <a:t>High marginal tax rates create a disincentive to earn by reducing the rewards for work. Over time, these high effective tax rates debase our culture by undermining the virtue of hard work.</a:t>
            </a:r>
          </a:p>
          <a:p>
            <a:r>
              <a:rPr lang="en-US" b="1" dirty="0" smtClean="0"/>
              <a:t>How can working more</a:t>
            </a:r>
            <a:r>
              <a:rPr lang="en-US" dirty="0" smtClean="0"/>
              <a:t> actually reduce take-home family income?</a:t>
            </a:r>
          </a:p>
          <a:p>
            <a:r>
              <a:rPr lang="en-US" dirty="0" smtClean="0"/>
              <a:t>There are at least 16 federal and state programs in Minnesota to transfer cash and non-cash benefits to households with low or moderate incomes. Each of these programs has its phase-outs that “claw back” benefits as these households work more and increase their pre-tax income.</a:t>
            </a:r>
          </a:p>
          <a:p>
            <a:r>
              <a:rPr lang="en-US" dirty="0" smtClean="0"/>
              <a:t>Phase-outs increase effective marginal tax rates. So the cumulative effect of households facing several program and tax phase-outs simultaneously can create what effectively is a tax rate of over 100 percent on additional income.</a:t>
            </a:r>
          </a:p>
          <a:p>
            <a:r>
              <a:rPr lang="en-US" dirty="0" smtClean="0"/>
              <a:t>A study by the non-partisan Minnesota Taxpayers Association (MTA) provides a concrete example. Consider a single parent of two children who works more to increase gross family income from $33,000 to $34,000. The effective marginal tax rate from the federal and state earned-income tax credit phase-outs are about 21 percent and 10.3 percent, respectively. These rates reduce the family’s tax credits — in effect, its income</a:t>
            </a:r>
            <a:r>
              <a:rPr lang="en-US" b="1" dirty="0" smtClean="0"/>
              <a:t> — </a:t>
            </a:r>
            <a:r>
              <a:rPr lang="en-US" dirty="0" smtClean="0"/>
              <a:t>by about $210 and $103. In addition, benefits from the Basic Sliding Fee child-care program are reduced by $1,692 because of the sliding fee.</a:t>
            </a:r>
          </a:p>
          <a:p>
            <a:r>
              <a:rPr lang="en-US" dirty="0" smtClean="0"/>
              <a:t>Thus, the reward for earning an additional $1,000 in gross wages is a reduction in take-home family income of $1,005 because of the combined effects of these three programs.</a:t>
            </a:r>
          </a:p>
          <a:p>
            <a:r>
              <a:rPr lang="en-US" b="1" dirty="0" smtClean="0"/>
              <a:t>High tax rates are</a:t>
            </a:r>
            <a:r>
              <a:rPr lang="en-US" dirty="0" smtClean="0"/>
              <a:t> unfair to people seeking to help their family by working harder. A Minnesota House Research study found that — given the intersection of our tax system with various social programs </a:t>
            </a:r>
            <a:r>
              <a:rPr lang="en-US" b="1" dirty="0" smtClean="0"/>
              <a:t>— </a:t>
            </a:r>
            <a:r>
              <a:rPr lang="en-US" dirty="0" smtClean="0"/>
              <a:t>the average effective marginal tax rate for a single parent with two children and income between $23,500 and $41,700 was 104 percent. On average, working overtime to earn an additional $1,000 in gross income reduces household after-tax income by $40.</a:t>
            </a:r>
          </a:p>
          <a:p>
            <a:r>
              <a:rPr lang="en-US" dirty="0" smtClean="0"/>
              <a:t>These programs and the tax code were created over time by different committees in St. Paul and Washington, D.C. There was no attempt to measure the compound effect of different sections of the tax code and the phase-outs of various programs on the incentives of real people to work. These disincentives to work are a barrier to opportunity and social mobility because working more or getting a better paying job means higher tax payments instead of higher after-tax income.</a:t>
            </a:r>
          </a:p>
          <a:p>
            <a:r>
              <a:rPr lang="en-US" dirty="0" smtClean="0"/>
              <a:t>A rededication of society to the simple principle that work should pay is the start of a solution to the disincentive-to-work problem.</a:t>
            </a:r>
          </a:p>
          <a:p>
            <a:r>
              <a:rPr lang="en-US" dirty="0" smtClean="0"/>
              <a:t>If society values work, then we should reward work by reducing effective marginal tax rates. This will require tax reform to broaden tax bases by ending tax loopholes while lowering tax rates. It also will require an overhaul of our social service programs. We need to examine Minnesota’s social programs as a whole system. A redesign of social programs could lower effective marginal tax rates for everyone below 50 percent.</a:t>
            </a:r>
          </a:p>
          <a:p>
            <a:r>
              <a:rPr lang="en-US" dirty="0" smtClean="0"/>
              <a:t>Everyone should benefit from their own hard work by keeping the fruit of their labor.</a:t>
            </a:r>
          </a:p>
          <a:p>
            <a:r>
              <a:rPr lang="en-US" dirty="0" smtClean="0"/>
              <a:t>John Spry of St. Paul is an associate professor in department of finance at the University of St. Thomas. </a:t>
            </a:r>
          </a:p>
          <a:p>
            <a:endParaRPr lang="en-US" dirty="0" smtClean="0"/>
          </a:p>
          <a:p>
            <a:r>
              <a:rPr lang="en-US" dirty="0" smtClean="0"/>
              <a:t>Background on this subject can be found on the Web at: </a:t>
            </a:r>
            <a:r>
              <a:rPr lang="en-US" dirty="0" smtClean="0">
                <a:hlinkClick r:id="rId4"/>
              </a:rPr>
              <a:t>www.taxadmin.org/fta/meet/06re_data/pres/Wilson_low-income.pdf</a:t>
            </a:r>
            <a:r>
              <a:rPr lang="en-US" dirty="0" smtClean="0"/>
              <a:t> and at </a:t>
            </a:r>
            <a:r>
              <a:rPr lang="en-US" dirty="0" smtClean="0">
                <a:hlinkClick r:id="rId5"/>
              </a:rPr>
              <a:t>www.mntax.org/cpfr/disincentives.php</a:t>
            </a:r>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p>
          <a:p>
            <a:endParaRPr lang="en-US" dirty="0" smtClean="0"/>
          </a:p>
          <a:p>
            <a:r>
              <a:rPr lang="en-US" dirty="0" smtClean="0"/>
              <a:t>http://www.nber.org/tmp/30757-w15616.pdf</a:t>
            </a:r>
          </a:p>
          <a:p>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p>
          <a:p>
            <a:endParaRPr lang="en-US" dirty="0" smtClean="0"/>
          </a:p>
          <a:p>
            <a:r>
              <a:rPr lang="en-US" dirty="0" smtClean="0"/>
              <a:t>http://www.nber.org/tmp/30757-w15616.pdf</a:t>
            </a:r>
          </a:p>
          <a:p>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Federal Reserve Bank of San Francisco recently published a 2010 research paper,  </a:t>
            </a:r>
            <a:r>
              <a:rPr lang="en-US" sz="1200" dirty="0" err="1" smtClean="0">
                <a:latin typeface="Garamond" pitchFamily="18" charset="0"/>
              </a:rPr>
              <a:t>Chirinko</a:t>
            </a:r>
            <a:r>
              <a:rPr lang="en-US" sz="1200" dirty="0" smtClean="0">
                <a:latin typeface="Garamond" pitchFamily="18" charset="0"/>
              </a:rPr>
              <a:t>, Robert S. and Daniel J. Wilson “State Business Taxes and Investment: State-by-State Simulations” </a:t>
            </a:r>
            <a:r>
              <a:rPr lang="en-US" sz="1200" i="1" dirty="0" smtClean="0">
                <a:latin typeface="Garamond" pitchFamily="18" charset="0"/>
              </a:rPr>
              <a:t>Federal Reserve Bank of San Francisco Economic Review 2010. (http://www.frbsf.org/publications/economics/review/2010/er13-28.pdf ) </a:t>
            </a:r>
          </a:p>
          <a:p>
            <a:endParaRPr lang="en-US" sz="1200" i="1" dirty="0" smtClean="0">
              <a:latin typeface="Garamond" pitchFamily="18" charset="0"/>
            </a:endParaRPr>
          </a:p>
          <a:p>
            <a:r>
              <a:rPr lang="en-US" sz="1200" dirty="0" smtClean="0"/>
              <a:t>This study also has an internet modeling applet (</a:t>
            </a:r>
            <a:r>
              <a:rPr lang="en-US" sz="1200" u="sng" dirty="0" smtClean="0">
                <a:hlinkClick r:id="rId3"/>
              </a:rPr>
              <a:t>http://www.frbsf.org/csip/taxapp.php</a:t>
            </a:r>
            <a:r>
              <a:rPr lang="en-US" sz="1200" dirty="0" smtClean="0"/>
              <a:t> ), that can be use to simulate the effects of certain changes in state business tax policies, including a change in the state corporate income tax rate, on state output adjusted for inflation.  This is an important research paper for policy makers.  Intellectually, it is based on the well accepted modeling of how change in the user cost of capital affect the amount of investment in a state’s capital stock leading to changes in real state product.  This is a vastly superior method to REMI modeling, which has many defects.  This paper is consistent with the best tradition of explicit stating the model and important variables.  In contrast, REMI models are a “black box” in which the equations of the modeling process are hidden from the review of outside economists.  </a:t>
            </a:r>
          </a:p>
          <a:p>
            <a:r>
              <a:rPr lang="en-US" sz="1200" dirty="0" smtClean="0"/>
              <a:t> </a:t>
            </a:r>
            <a:endParaRPr lang="en-US" sz="1200" dirty="0" smtClean="0"/>
          </a:p>
        </p:txBody>
      </p:sp>
      <p:sp>
        <p:nvSpPr>
          <p:cNvPr id="4" name="Slide Number Placeholder 3"/>
          <p:cNvSpPr>
            <a:spLocks noGrp="1"/>
          </p:cNvSpPr>
          <p:nvPr>
            <p:ph type="sldNum" sz="quarter" idx="10"/>
          </p:nvPr>
        </p:nvSpPr>
        <p:spPr/>
        <p:txBody>
          <a:bodyPr/>
          <a:lstStyle/>
          <a:p>
            <a:fld id="{F3BA58C0-1A84-4CA9-9319-DB6DE924662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Randall Holcombe and Jeffrey A. Mills.  "Is Revenue-Neutral Tax Reform Revenue Neutral?“ </a:t>
            </a:r>
            <a:r>
              <a:rPr lang="en-US" sz="1200" i="1" kern="1200" baseline="0" dirty="0" smtClean="0">
                <a:solidFill>
                  <a:schemeClr val="tx1"/>
                </a:solidFill>
                <a:latin typeface="Arial" charset="0"/>
                <a:ea typeface="+mn-ea"/>
                <a:cs typeface="+mn-cs"/>
              </a:rPr>
              <a:t>Public Finance Quarterly 22, No. 1 (January 1994), pp. 65-85. </a:t>
            </a:r>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http://www.thelincolnlog.org/view/1848/6/20 </a:t>
            </a:r>
          </a:p>
          <a:p>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smtClean="0">
                <a:latin typeface="Garamond" pitchFamily="18" charset="0"/>
              </a:rPr>
              <a:t>The Governor’s and President’s budgets would raise Minnesota’s combined marginal income tax rate on working from 43% to 53.5% for workers in the highest</a:t>
            </a:r>
            <a:r>
              <a:rPr lang="en-US" sz="1200" baseline="0" dirty="0" smtClean="0">
                <a:latin typeface="Garamond" pitchFamily="18" charset="0"/>
              </a:rPr>
              <a:t> tax brackets</a:t>
            </a:r>
            <a:r>
              <a:rPr lang="en-US" sz="1200" dirty="0" smtClean="0">
                <a:latin typeface="Garamond" pitchFamily="18" charset="0"/>
              </a:rPr>
              <a:t>.</a:t>
            </a:r>
          </a:p>
          <a:p>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401F7B-710C-424B-9141-3B559DD92D59}" type="slidenum">
              <a:rPr lang="en-US"/>
              <a:pPr/>
              <a:t>4</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lvl="1">
              <a:lnSpc>
                <a:spcPct val="80000"/>
              </a:lnSpc>
              <a:buFontTx/>
              <a:buNone/>
            </a:pPr>
            <a:endParaRPr lang="en-US" sz="1400" dirty="0" smtClean="0"/>
          </a:p>
          <a:p>
            <a:pPr lvl="1">
              <a:lnSpc>
                <a:spcPct val="80000"/>
              </a:lnSpc>
              <a:buFontTx/>
              <a:buNone/>
            </a:pPr>
            <a:endParaRPr lang="en-US" sz="14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latin typeface="Garamond" pitchFamily="18" charset="0"/>
              </a:rPr>
              <a:t>Source:  </a:t>
            </a:r>
            <a:r>
              <a:rPr lang="en-US" u="sng" dirty="0" smtClean="0">
                <a:latin typeface="Garamond" pitchFamily="18" charset="0"/>
                <a:hlinkClick r:id="rId3"/>
              </a:rPr>
              <a:t>http://www.whitehouse.gov/omb/circulars_a094/</a:t>
            </a:r>
            <a:r>
              <a:rPr lang="en-US" u="sng" dirty="0" smtClean="0">
                <a:latin typeface="Garamond" pitchFamily="18" charset="0"/>
              </a:rPr>
              <a:t>  </a:t>
            </a:r>
            <a:r>
              <a:rPr lang="en-US" dirty="0" smtClean="0">
                <a:latin typeface="Garamond" pitchFamily="18" charset="0"/>
              </a:rPr>
              <a:t>, Item 11.</a:t>
            </a:r>
          </a:p>
          <a:p>
            <a:pPr defTabSz="931774">
              <a:defRPr/>
            </a:pPr>
            <a:endParaRPr lang="en-US" dirty="0" smtClean="0">
              <a:latin typeface="Garamond" pitchFamily="18" charset="0"/>
            </a:endParaRPr>
          </a:p>
          <a:p>
            <a:r>
              <a:rPr lang="en-US" dirty="0" smtClean="0">
                <a:latin typeface="Garamond" pitchFamily="18" charset="0"/>
              </a:rPr>
              <a:t>Deadweight loss and the marginal cost of public funds are economic terms that define how leaky the bucket is in the leaky bucket model of taxation. </a:t>
            </a:r>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latin typeface="Garamond" pitchFamily="18" charset="0"/>
              </a:rPr>
              <a:t>Source:  </a:t>
            </a:r>
            <a:r>
              <a:rPr lang="en-US" u="sng" dirty="0" smtClean="0">
                <a:latin typeface="Garamond" pitchFamily="18" charset="0"/>
                <a:hlinkClick r:id="rId3"/>
              </a:rPr>
              <a:t>http://www.whitehouse.gov/omb/circulars_a094/</a:t>
            </a:r>
            <a:r>
              <a:rPr lang="en-US" u="sng" dirty="0" smtClean="0">
                <a:latin typeface="Garamond" pitchFamily="18" charset="0"/>
              </a:rPr>
              <a:t>  </a:t>
            </a:r>
            <a:r>
              <a:rPr lang="en-US" dirty="0" smtClean="0">
                <a:latin typeface="Garamond" pitchFamily="18" charset="0"/>
              </a:rPr>
              <a:t>, Item 11.</a:t>
            </a:r>
          </a:p>
          <a:p>
            <a:pPr defTabSz="931774">
              <a:defRPr/>
            </a:pPr>
            <a:endParaRPr lang="en-US" dirty="0" smtClean="0">
              <a:latin typeface="Garamond" pitchFamily="18" charset="0"/>
            </a:endParaRPr>
          </a:p>
          <a:p>
            <a:r>
              <a:rPr lang="en-US" dirty="0" smtClean="0">
                <a:latin typeface="Garamond" pitchFamily="18" charset="0"/>
              </a:rPr>
              <a:t>Deadweight loss and the marginal cost of public funds are economic terms that define how leaky the bucket is in the leaky bucket model of taxation. </a:t>
            </a:r>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BA58C0-1A84-4CA9-9319-DB6DE924662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C82BE-EFDD-413B-A472-EA20D0B1F3D2}" type="slidenum">
              <a:rPr lang="en-US"/>
              <a:pPr/>
              <a:t>8</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The marginal cost of public funds is the sum of a dollar of revenue and the deadweight loss from collecting that dollar of additional revenue.  Deadweight loss and the marginal cost of public funds are economic terms that define how leaky the bucket is in the leaky bucket model of taxation.  </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C82BE-EFDD-413B-A472-EA20D0B1F3D2}" type="slidenum">
              <a:rPr lang="en-US"/>
              <a:pPr/>
              <a:t>9</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The marginal cost of public funds is the sum of a dollar of revenue and the deadweight loss from collecting that dollar of additional revenue.  Deadweight loss and the marginal cost of public funds are economic terms that define how leaky the bucket is in the leaky bucket model of taxation.  </a:t>
            </a:r>
          </a:p>
          <a:p>
            <a:endParaRPr lang="en-US" dirty="0" smtClean="0"/>
          </a:p>
          <a:p>
            <a:r>
              <a:rPr lang="en-US" dirty="0" smtClean="0"/>
              <a:t>Source:  http://www.nber.org/tmp/30757-w15616.pdf</a:t>
            </a:r>
          </a:p>
          <a:p>
            <a:endParaRPr lang="en-US" dirty="0" smtClean="0"/>
          </a:p>
          <a:p>
            <a:r>
              <a:rPr lang="en-US" dirty="0" smtClean="0"/>
              <a:t>Heim, Bradley. 2009. The Effect of Recent Tax Changes on Taxable Income: Evidence from a New Panel of Tax Returns." Journal of Policy Analysis and Management, 9(1), 147- 163.</a:t>
            </a:r>
          </a:p>
          <a:p>
            <a:endParaRPr lang="en-US" dirty="0" smtClean="0"/>
          </a:p>
          <a:p>
            <a:r>
              <a:rPr lang="en-US" dirty="0" smtClean="0"/>
              <a:t>http://pubs.aeaweb.org/doi/pdfplus/10.1257/000282805774670004</a:t>
            </a:r>
          </a:p>
          <a:p>
            <a:endParaRPr lang="en-US" dirty="0" smtClean="0"/>
          </a:p>
          <a:p>
            <a:endParaRPr lang="en-US"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C82BE-EFDD-413B-A472-EA20D0B1F3D2}" type="slidenum">
              <a:rPr lang="en-US"/>
              <a:pPr/>
              <a:t>10</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The marginal cost of public funds is the sum of a dollar of revenue and the deadweight loss from collecting that dollar of additional revenue.  Deadweight loss and the marginal cost of public funds are economic terms that define how leaky the bucket is in the leaky bucket model of taxation.  </a:t>
            </a:r>
          </a:p>
          <a:p>
            <a:r>
              <a:rPr lang="en-US" dirty="0" smtClean="0"/>
              <a:t>For a non-technical review of the marginal cost of public funds and the elasticity of taxable</a:t>
            </a:r>
            <a:r>
              <a:rPr lang="en-US" baseline="0" dirty="0" smtClean="0"/>
              <a:t> income see:  </a:t>
            </a:r>
          </a:p>
          <a:p>
            <a:r>
              <a:rPr lang="en-US" dirty="0" smtClean="0"/>
              <a:t>http://www.victoria.ac.nz/sacl/cagtr/twg/publications/5-the-elasticity-of-taxable-income-johncreedy.pdf</a:t>
            </a:r>
          </a:p>
          <a:p>
            <a:endParaRPr lang="en-US" dirty="0" smtClean="0"/>
          </a:p>
          <a:p>
            <a:r>
              <a:rPr lang="en-US" dirty="0" smtClean="0"/>
              <a:t>Calculations based on equation 5, with alpha equal</a:t>
            </a:r>
            <a:r>
              <a:rPr lang="en-US" baseline="0" dirty="0" smtClean="0"/>
              <a:t> to</a:t>
            </a:r>
            <a:r>
              <a:rPr lang="en-US" dirty="0" smtClean="0"/>
              <a:t> 1.5,</a:t>
            </a:r>
            <a:r>
              <a:rPr lang="en-US" baseline="0" dirty="0" smtClean="0"/>
              <a:t> for the U.S. income distribution parameter for deadweight loss and the marginal cost of public funds equal to one plus the deadweight loss per dollar of revenue.</a:t>
            </a:r>
          </a:p>
          <a:p>
            <a:endParaRPr lang="en-US" baseline="0" dirty="0" smtClean="0"/>
          </a:p>
          <a:p>
            <a:endParaRPr lang="en-US" baseline="0" dirty="0" smtClean="0"/>
          </a:p>
          <a:p>
            <a:endParaRPr lang="en-US" baseline="0" dirty="0" smtClean="0"/>
          </a:p>
          <a:p>
            <a:endParaRPr lang="en-US" dirty="0"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353ABB-2EE4-4F9B-968C-FDE106BE430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A300A3-E595-400F-BAFE-B78DC969D9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19C1A0-95B1-423E-B011-C9E71453C0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9B748F7-9045-45D8-A839-C41DFFE593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A37BF-E983-443C-BB9A-650773C4D38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934841-AF14-4EA0-AB73-A70EBAE794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5F43F4-0457-43F1-8E2D-9198751D35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EB0E78-9BD5-45B7-8A90-8A3EE32685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DAFA18-BB98-4648-ADBB-67B13B90C14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B28B4F-8721-40A5-AB7F-1C8C6DC3B2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DF8F3E-004C-407B-BB64-15AFA8E6131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1CDFD19-2A5B-4A15-9A39-E7B5C7FABDD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spry@stthoma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hitehouse.gov/omb/circulars_a09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359898"/>
            <a:ext cx="7848600" cy="1472184"/>
          </a:xfrm>
        </p:spPr>
        <p:txBody>
          <a:bodyPr>
            <a:normAutofit/>
          </a:bodyPr>
          <a:lstStyle/>
          <a:p>
            <a:r>
              <a:rPr lang="en-US" sz="2700" b="1" dirty="0" smtClean="0">
                <a:latin typeface="Garamond" pitchFamily="18" charset="0"/>
              </a:rPr>
              <a:t>The Economics of Taxation and Dynamic Scoring:</a:t>
            </a:r>
            <a:r>
              <a:rPr lang="en-US" sz="2700" b="1" dirty="0">
                <a:latin typeface="Garamond" pitchFamily="18" charset="0"/>
              </a:rPr>
              <a:t/>
            </a:r>
            <a:br>
              <a:rPr lang="en-US" sz="2700" b="1" dirty="0">
                <a:latin typeface="Garamond" pitchFamily="18" charset="0"/>
              </a:rPr>
            </a:br>
            <a:r>
              <a:rPr lang="en-US" sz="2700" dirty="0">
                <a:latin typeface="Garamond" pitchFamily="18" charset="0"/>
              </a:rPr>
              <a:t>Theory and </a:t>
            </a:r>
            <a:r>
              <a:rPr lang="en-US" sz="2700" dirty="0" smtClean="0">
                <a:latin typeface="Garamond" pitchFamily="18" charset="0"/>
              </a:rPr>
              <a:t>Evidence for </a:t>
            </a:r>
            <a:r>
              <a:rPr lang="en-US" sz="2700" dirty="0" smtClean="0">
                <a:latin typeface="Garamond" pitchFamily="18" charset="0"/>
              </a:rPr>
              <a:t>Tax </a:t>
            </a:r>
            <a:r>
              <a:rPr lang="en-US" sz="2700" dirty="0" smtClean="0">
                <a:latin typeface="Garamond" pitchFamily="18" charset="0"/>
              </a:rPr>
              <a:t>Policy Evaluation</a:t>
            </a:r>
            <a:endParaRPr lang="en-US" sz="2700" dirty="0">
              <a:latin typeface="Garamond" pitchFamily="18" charset="0"/>
            </a:endParaRPr>
          </a:p>
        </p:txBody>
      </p:sp>
      <p:sp>
        <p:nvSpPr>
          <p:cNvPr id="2051" name="Rectangle 3"/>
          <p:cNvSpPr>
            <a:spLocks noGrp="1" noChangeArrowheads="1"/>
          </p:cNvSpPr>
          <p:nvPr>
            <p:ph type="subTitle" idx="1"/>
          </p:nvPr>
        </p:nvSpPr>
        <p:spPr>
          <a:xfrm>
            <a:off x="1752600" y="2971801"/>
            <a:ext cx="5410200" cy="2590800"/>
          </a:xfrm>
        </p:spPr>
        <p:txBody>
          <a:bodyPr>
            <a:noAutofit/>
          </a:bodyPr>
          <a:lstStyle/>
          <a:p>
            <a:pPr>
              <a:lnSpc>
                <a:spcPct val="80000"/>
              </a:lnSpc>
            </a:pPr>
            <a:r>
              <a:rPr lang="en-US" sz="2200" dirty="0" smtClean="0">
                <a:latin typeface="Garamond" pitchFamily="18" charset="0"/>
              </a:rPr>
              <a:t>John </a:t>
            </a:r>
            <a:r>
              <a:rPr lang="en-US" sz="2200" dirty="0">
                <a:latin typeface="Garamond" pitchFamily="18" charset="0"/>
              </a:rPr>
              <a:t>A. </a:t>
            </a:r>
            <a:r>
              <a:rPr lang="en-US" sz="2200" dirty="0" smtClean="0">
                <a:latin typeface="Garamond" pitchFamily="18" charset="0"/>
              </a:rPr>
              <a:t>Spry, Ph.D.</a:t>
            </a:r>
          </a:p>
          <a:p>
            <a:pPr>
              <a:lnSpc>
                <a:spcPct val="80000"/>
              </a:lnSpc>
            </a:pPr>
            <a:r>
              <a:rPr lang="en-US" sz="2200" dirty="0" smtClean="0">
                <a:latin typeface="Garamond" pitchFamily="18" charset="0"/>
              </a:rPr>
              <a:t>Associate Professor</a:t>
            </a:r>
          </a:p>
          <a:p>
            <a:pPr>
              <a:lnSpc>
                <a:spcPct val="80000"/>
              </a:lnSpc>
            </a:pPr>
            <a:r>
              <a:rPr lang="en-US" sz="2200" dirty="0" smtClean="0">
                <a:latin typeface="Garamond" pitchFamily="18" charset="0"/>
              </a:rPr>
              <a:t>Opus College of Business</a:t>
            </a:r>
            <a:endParaRPr lang="en-US" sz="2200" dirty="0">
              <a:latin typeface="Garamond" pitchFamily="18" charset="0"/>
            </a:endParaRPr>
          </a:p>
          <a:p>
            <a:pPr>
              <a:lnSpc>
                <a:spcPct val="80000"/>
              </a:lnSpc>
            </a:pPr>
            <a:r>
              <a:rPr lang="en-US" sz="2200" dirty="0">
                <a:latin typeface="Garamond" pitchFamily="18" charset="0"/>
              </a:rPr>
              <a:t>University of St. Thomas</a:t>
            </a:r>
          </a:p>
          <a:p>
            <a:pPr>
              <a:lnSpc>
                <a:spcPct val="80000"/>
              </a:lnSpc>
            </a:pPr>
            <a:r>
              <a:rPr lang="en-US" sz="2200" dirty="0">
                <a:latin typeface="Garamond" pitchFamily="18" charset="0"/>
                <a:hlinkClick r:id="rId2"/>
              </a:rPr>
              <a:t>jaspry@stthomas.edu</a:t>
            </a:r>
            <a:r>
              <a:rPr lang="en-US" sz="2200" dirty="0">
                <a:latin typeface="Garamond" pitchFamily="18" charset="0"/>
              </a:rPr>
              <a:t> </a:t>
            </a:r>
          </a:p>
          <a:p>
            <a:pPr>
              <a:lnSpc>
                <a:spcPct val="80000"/>
              </a:lnSpc>
            </a:pPr>
            <a:endParaRPr lang="en-US" sz="1600" dirty="0">
              <a:latin typeface="Garamond" pitchFamily="18" charset="0"/>
            </a:endParaRPr>
          </a:p>
          <a:p>
            <a:pPr>
              <a:lnSpc>
                <a:spcPct val="80000"/>
              </a:lnSpc>
            </a:pPr>
            <a:r>
              <a:rPr lang="en-US" sz="1600" dirty="0">
                <a:latin typeface="Garamond" pitchFamily="18" charset="0"/>
              </a:rPr>
              <a:t>The views expressed herein are solely those of the author and do not </a:t>
            </a:r>
            <a:r>
              <a:rPr lang="en-US" sz="1600" dirty="0" smtClean="0">
                <a:latin typeface="Garamond" pitchFamily="18" charset="0"/>
              </a:rPr>
              <a:t>represent </a:t>
            </a:r>
            <a:r>
              <a:rPr lang="en-US" sz="1600" dirty="0">
                <a:latin typeface="Garamond" pitchFamily="18" charset="0"/>
              </a:rPr>
              <a:t>the views of the State of Minnesota or the University of St. Thomas.  All errors are my own.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0" name="Rectangle 6"/>
          <p:cNvSpPr>
            <a:spLocks noChangeArrowheads="1"/>
          </p:cNvSpPr>
          <p:nvPr/>
        </p:nvSpPr>
        <p:spPr bwMode="auto">
          <a:xfrm>
            <a:off x="990600" y="152400"/>
            <a:ext cx="7848600" cy="830997"/>
          </a:xfrm>
          <a:prstGeom prst="rect">
            <a:avLst/>
          </a:prstGeom>
          <a:noFill/>
          <a:ln w="9525">
            <a:noFill/>
            <a:miter lim="800000"/>
            <a:headEnd/>
            <a:tailEnd/>
          </a:ln>
          <a:effectLst/>
        </p:spPr>
        <p:txBody>
          <a:bodyPr wrap="square">
            <a:spAutoFit/>
          </a:bodyPr>
          <a:lstStyle/>
          <a:p>
            <a:r>
              <a:rPr lang="en-US" sz="2400" b="1" dirty="0" smtClean="0">
                <a:solidFill>
                  <a:schemeClr val="tx2"/>
                </a:solidFill>
                <a:latin typeface="Garamond" pitchFamily="18" charset="0"/>
              </a:rPr>
              <a:t>The Marginal Cost of Public Funds Depends on the Marginal Tax Rate and the Elasticity of Taxable Income</a:t>
            </a:r>
            <a:endParaRPr lang="en-US" sz="2400" b="1" dirty="0">
              <a:solidFill>
                <a:schemeClr val="tx2"/>
              </a:solidFill>
              <a:latin typeface="Garamond" pitchFamily="18" charset="0"/>
            </a:endParaRPr>
          </a:p>
        </p:txBody>
      </p:sp>
      <p:sp>
        <p:nvSpPr>
          <p:cNvPr id="5" name="Rectangle 3"/>
          <p:cNvSpPr txBox="1">
            <a:spLocks noChangeArrowheads="1"/>
          </p:cNvSpPr>
          <p:nvPr/>
        </p:nvSpPr>
        <p:spPr>
          <a:xfrm>
            <a:off x="1143000" y="4038600"/>
            <a:ext cx="7848600" cy="2438400"/>
          </a:xfrm>
          <a:prstGeom prst="rect">
            <a:avLst/>
          </a:prstGeom>
        </p:spPr>
        <p:txBody>
          <a:bodyPr/>
          <a:lstStyle/>
          <a:p>
            <a:pPr lvl="0">
              <a:buFont typeface="Arial" pitchFamily="34" charset="0"/>
              <a:buChar char="•"/>
            </a:pPr>
            <a:endParaRPr lang="en-US" sz="2000" dirty="0">
              <a:latin typeface="Garamond" pitchFamily="18" charset="0"/>
            </a:endParaRPr>
          </a:p>
        </p:txBody>
      </p:sp>
      <p:pic>
        <p:nvPicPr>
          <p:cNvPr id="1027" name="Picture 3"/>
          <p:cNvPicPr>
            <a:picLocks noChangeAspect="1" noChangeArrowheads="1"/>
          </p:cNvPicPr>
          <p:nvPr/>
        </p:nvPicPr>
        <p:blipFill>
          <a:blip r:embed="rId3" cstate="print"/>
          <a:srcRect/>
          <a:stretch>
            <a:fillRect/>
          </a:stretch>
        </p:blipFill>
        <p:spPr bwMode="auto">
          <a:xfrm>
            <a:off x="1295400" y="1066800"/>
            <a:ext cx="6947292" cy="3962400"/>
          </a:xfrm>
          <a:prstGeom prst="rect">
            <a:avLst/>
          </a:prstGeom>
          <a:noFill/>
          <a:ln w="9525">
            <a:noFill/>
            <a:miter lim="800000"/>
            <a:headEnd/>
            <a:tailEnd/>
          </a:ln>
          <a:effectLst/>
        </p:spPr>
      </p:pic>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71800" y="5334000"/>
            <a:ext cx="3790950" cy="571500"/>
          </a:xfrm>
          <a:prstGeom prst="rect">
            <a:avLst/>
          </a:prstGeom>
          <a:noFill/>
        </p:spPr>
      </p:pic>
      <p:sp>
        <p:nvSpPr>
          <p:cNvPr id="10" name="TextBox 9"/>
          <p:cNvSpPr txBox="1"/>
          <p:nvPr/>
        </p:nvSpPr>
        <p:spPr>
          <a:xfrm>
            <a:off x="2971800" y="6096000"/>
            <a:ext cx="1219200" cy="381000"/>
          </a:xfrm>
          <a:prstGeom prst="rect">
            <a:avLst/>
          </a:prstGeom>
          <a:noFill/>
        </p:spPr>
        <p:txBody>
          <a:bodyPr wrap="square" rtlCol="0">
            <a:spAutoFit/>
          </a:bodyPr>
          <a:lstStyle/>
          <a:p>
            <a:r>
              <a:rPr lang="el-GR" dirty="0" smtClean="0"/>
              <a:t>α</a:t>
            </a:r>
            <a:r>
              <a:rPr lang="en-US" dirty="0" smtClean="0"/>
              <a:t>=1.5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6211669"/>
            <a:ext cx="7543800" cy="338554"/>
          </a:xfrm>
          <a:prstGeom prst="rect">
            <a:avLst/>
          </a:prstGeom>
        </p:spPr>
        <p:txBody>
          <a:bodyPr wrap="square">
            <a:spAutoFit/>
          </a:bodyPr>
          <a:lstStyle/>
          <a:p>
            <a:r>
              <a:rPr lang="en-US" sz="1600" dirty="0" smtClean="0">
                <a:solidFill>
                  <a:schemeClr val="bg2">
                    <a:lumMod val="25000"/>
                  </a:schemeClr>
                </a:solidFill>
                <a:latin typeface="Garamond" pitchFamily="18" charset="0"/>
              </a:rPr>
              <a:t>Source:  Dr. Raj </a:t>
            </a:r>
            <a:r>
              <a:rPr lang="en-US" sz="1600" dirty="0" err="1" smtClean="0">
                <a:solidFill>
                  <a:schemeClr val="bg2">
                    <a:lumMod val="25000"/>
                  </a:schemeClr>
                </a:solidFill>
                <a:latin typeface="Garamond" pitchFamily="18" charset="0"/>
              </a:rPr>
              <a:t>Chetty</a:t>
            </a:r>
            <a:r>
              <a:rPr lang="en-US" sz="1600" dirty="0" smtClean="0">
                <a:solidFill>
                  <a:schemeClr val="bg2">
                    <a:lumMod val="25000"/>
                  </a:schemeClr>
                </a:solidFill>
                <a:latin typeface="Garamond" pitchFamily="18" charset="0"/>
              </a:rPr>
              <a:t>, Dept. of Economics Harvard University and NBER</a:t>
            </a:r>
            <a:endParaRPr lang="en-US" sz="1600" dirty="0">
              <a:solidFill>
                <a:schemeClr val="bg2">
                  <a:lumMod val="25000"/>
                </a:schemeClr>
              </a:solidFill>
              <a:latin typeface="Garamond" pitchFamily="18" charset="0"/>
            </a:endParaRPr>
          </a:p>
        </p:txBody>
      </p:sp>
      <p:pic>
        <p:nvPicPr>
          <p:cNvPr id="120834" name="Picture 2"/>
          <p:cNvPicPr>
            <a:picLocks noGrp="1" noChangeAspect="1" noChangeArrowheads="1"/>
          </p:cNvPicPr>
          <p:nvPr>
            <p:ph idx="1"/>
          </p:nvPr>
        </p:nvPicPr>
        <p:blipFill>
          <a:blip r:embed="rId3" cstate="print"/>
          <a:srcRect/>
          <a:stretch>
            <a:fillRect/>
          </a:stretch>
        </p:blipFill>
        <p:spPr bwMode="auto">
          <a:xfrm>
            <a:off x="1160355" y="33569"/>
            <a:ext cx="7831245" cy="6214831"/>
          </a:xfrm>
          <a:prstGeom prst="rect">
            <a:avLst/>
          </a:prstGeom>
          <a:noFill/>
          <a:ln w="9525">
            <a:noFill/>
            <a:miter lim="800000"/>
            <a:headEnd/>
            <a:tailEnd/>
          </a:ln>
        </p:spPr>
      </p:pic>
      <p:sp>
        <p:nvSpPr>
          <p:cNvPr id="6" name="Right Arrow 5"/>
          <p:cNvSpPr/>
          <p:nvPr/>
        </p:nvSpPr>
        <p:spPr>
          <a:xfrm>
            <a:off x="5181600" y="3581400"/>
            <a:ext cx="533400" cy="304800"/>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3848100" y="2781300"/>
            <a:ext cx="46482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467100" y="2781300"/>
            <a:ext cx="46482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9808263">
            <a:off x="7878769" y="5176575"/>
            <a:ext cx="542602" cy="29089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p:cNvPicPr>
            <a:picLocks noGrp="1" noChangeAspect="1" noChangeArrowheads="1"/>
          </p:cNvPicPr>
          <p:nvPr>
            <p:ph idx="1"/>
          </p:nvPr>
        </p:nvPicPr>
        <p:blipFill>
          <a:blip r:embed="rId3" cstate="print"/>
          <a:srcRect/>
          <a:stretch>
            <a:fillRect/>
          </a:stretch>
        </p:blipFill>
        <p:spPr bwMode="auto">
          <a:xfrm>
            <a:off x="1524000" y="152400"/>
            <a:ext cx="6900804" cy="6172200"/>
          </a:xfrm>
          <a:prstGeom prst="rect">
            <a:avLst/>
          </a:prstGeom>
          <a:noFill/>
          <a:ln w="9525">
            <a:noFill/>
            <a:miter lim="800000"/>
            <a:headEnd/>
            <a:tailEnd/>
          </a:ln>
        </p:spPr>
      </p:pic>
      <p:sp>
        <p:nvSpPr>
          <p:cNvPr id="5" name="Rectangle 4"/>
          <p:cNvSpPr/>
          <p:nvPr/>
        </p:nvSpPr>
        <p:spPr>
          <a:xfrm>
            <a:off x="1219200" y="6336268"/>
            <a:ext cx="7543800" cy="338554"/>
          </a:xfrm>
          <a:prstGeom prst="rect">
            <a:avLst/>
          </a:prstGeom>
        </p:spPr>
        <p:txBody>
          <a:bodyPr wrap="square">
            <a:spAutoFit/>
          </a:bodyPr>
          <a:lstStyle/>
          <a:p>
            <a:r>
              <a:rPr lang="en-US" sz="1600" dirty="0" smtClean="0">
                <a:solidFill>
                  <a:schemeClr val="bg2">
                    <a:lumMod val="25000"/>
                  </a:schemeClr>
                </a:solidFill>
                <a:latin typeface="Garamond" pitchFamily="18" charset="0"/>
              </a:rPr>
              <a:t>Source:  Dr. Raj </a:t>
            </a:r>
            <a:r>
              <a:rPr lang="en-US" sz="1600" dirty="0" err="1" smtClean="0">
                <a:solidFill>
                  <a:schemeClr val="bg2">
                    <a:lumMod val="25000"/>
                  </a:schemeClr>
                </a:solidFill>
                <a:latin typeface="Garamond" pitchFamily="18" charset="0"/>
              </a:rPr>
              <a:t>Chetty</a:t>
            </a:r>
            <a:r>
              <a:rPr lang="en-US" sz="1600" dirty="0" smtClean="0">
                <a:solidFill>
                  <a:schemeClr val="bg2">
                    <a:lumMod val="25000"/>
                  </a:schemeClr>
                </a:solidFill>
                <a:latin typeface="Garamond" pitchFamily="18" charset="0"/>
              </a:rPr>
              <a:t>, Dept. of Economics Harvard University and NBER</a:t>
            </a:r>
            <a:endParaRPr lang="en-US" sz="1600" dirty="0">
              <a:solidFill>
                <a:schemeClr val="bg2">
                  <a:lumMod val="25000"/>
                </a:schemeClr>
              </a:solidFill>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219200"/>
          </a:xfrm>
        </p:spPr>
        <p:txBody>
          <a:bodyPr>
            <a:noAutofit/>
          </a:bodyPr>
          <a:lstStyle/>
          <a:p>
            <a:r>
              <a:rPr lang="en-US" sz="2400" b="1" dirty="0" smtClean="0">
                <a:latin typeface="Garamond" pitchFamily="18" charset="0"/>
              </a:rPr>
              <a:t>The Size of the Long-Run Economic Gain from Reducing Minnesota Corporate Income Tax from 9.8% to 4.9% Depends on Several Key Elasticities</a:t>
            </a:r>
            <a:endParaRPr lang="en-US" sz="2400" b="1" dirty="0">
              <a:latin typeface="Garamond" pitchFamily="18" charset="0"/>
            </a:endParaRPr>
          </a:p>
        </p:txBody>
      </p:sp>
      <p:pic>
        <p:nvPicPr>
          <p:cNvPr id="9217" name="Picture 1"/>
          <p:cNvPicPr>
            <a:picLocks noChangeAspect="1" noChangeArrowheads="1"/>
          </p:cNvPicPr>
          <p:nvPr/>
        </p:nvPicPr>
        <p:blipFill>
          <a:blip r:embed="rId3" cstate="print"/>
          <a:srcRect/>
          <a:stretch>
            <a:fillRect/>
          </a:stretch>
        </p:blipFill>
        <p:spPr bwMode="auto">
          <a:xfrm>
            <a:off x="1554381" y="1371600"/>
            <a:ext cx="6903819" cy="3697617"/>
          </a:xfrm>
          <a:prstGeom prst="rect">
            <a:avLst/>
          </a:prstGeom>
          <a:noFill/>
          <a:ln w="9525">
            <a:noFill/>
            <a:miter lim="800000"/>
            <a:headEnd/>
            <a:tailEnd/>
          </a:ln>
        </p:spPr>
      </p:pic>
      <p:sp>
        <p:nvSpPr>
          <p:cNvPr id="7" name="Rectangle 6"/>
          <p:cNvSpPr/>
          <p:nvPr/>
        </p:nvSpPr>
        <p:spPr>
          <a:xfrm>
            <a:off x="1219200" y="5562600"/>
            <a:ext cx="7772400" cy="1107996"/>
          </a:xfrm>
          <a:prstGeom prst="rect">
            <a:avLst/>
          </a:prstGeom>
        </p:spPr>
        <p:txBody>
          <a:bodyPr wrap="square">
            <a:spAutoFit/>
          </a:bodyPr>
          <a:lstStyle/>
          <a:p>
            <a:r>
              <a:rPr lang="en-US" sz="1600" dirty="0" smtClean="0">
                <a:latin typeface="Garamond" pitchFamily="18" charset="0"/>
              </a:rPr>
              <a:t>Source: </a:t>
            </a:r>
            <a:r>
              <a:rPr lang="en-US" sz="1600" dirty="0" err="1" smtClean="0">
                <a:latin typeface="Garamond" pitchFamily="18" charset="0"/>
              </a:rPr>
              <a:t>Chirinko</a:t>
            </a:r>
            <a:r>
              <a:rPr lang="en-US" sz="1600" dirty="0" smtClean="0">
                <a:latin typeface="Garamond" pitchFamily="18" charset="0"/>
              </a:rPr>
              <a:t>, Robert S. and Daniel J. Wilson “State Business Taxes and Investment: State-by-State Simulations” </a:t>
            </a:r>
            <a:r>
              <a:rPr lang="en-US" sz="1600" i="1" dirty="0" smtClean="0">
                <a:latin typeface="Garamond" pitchFamily="18" charset="0"/>
              </a:rPr>
              <a:t>Federal Reserve Bank of San Francisco Economic Review 2010. (http://</a:t>
            </a:r>
            <a:r>
              <a:rPr lang="en-US" sz="1600" i="1" dirty="0" smtClean="0">
                <a:latin typeface="Garamond" pitchFamily="18" charset="0"/>
              </a:rPr>
              <a:t>www.frbsf.org/publications/economics/review/2010/er13-28.pdf </a:t>
            </a:r>
            <a:r>
              <a:rPr lang="en-US" sz="1600" i="1" dirty="0" smtClean="0">
                <a:latin typeface="Garamond" pitchFamily="18" charset="0"/>
              </a:rPr>
              <a:t>) </a:t>
            </a:r>
          </a:p>
          <a:p>
            <a:r>
              <a:rPr lang="en-US" sz="1600" dirty="0" err="1" smtClean="0">
                <a:latin typeface="Garamond" pitchFamily="18" charset="0"/>
              </a:rPr>
              <a:t>Chirinko</a:t>
            </a:r>
            <a:r>
              <a:rPr lang="en-US" sz="1600" dirty="0" smtClean="0">
                <a:latin typeface="Garamond" pitchFamily="18" charset="0"/>
              </a:rPr>
              <a:t> and Wilson modeling </a:t>
            </a:r>
            <a:r>
              <a:rPr lang="en-US" sz="1600" dirty="0" smtClean="0">
                <a:latin typeface="Garamond" pitchFamily="18" charset="0"/>
              </a:rPr>
              <a:t>applet. (http://</a:t>
            </a:r>
            <a:r>
              <a:rPr lang="en-US" sz="1600" dirty="0" smtClean="0">
                <a:latin typeface="Garamond" pitchFamily="18" charset="0"/>
              </a:rPr>
              <a:t>www.frbsf.org/csip/taxapp.php  </a:t>
            </a:r>
            <a:r>
              <a:rPr lang="en-US" sz="1600" dirty="0" smtClean="0">
                <a:latin typeface="Garamond" pitchFamily="18" charset="0"/>
              </a:rPr>
              <a:t>) </a:t>
            </a:r>
            <a:endParaRPr lang="en-US" sz="1600" dirty="0">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Garamond" pitchFamily="18" charset="0"/>
              </a:rPr>
              <a:t>Static Revenue-Neutral Tax Reform Generally Increases Tax Revenues</a:t>
            </a:r>
            <a:endParaRPr lang="en-US" sz="3200" b="1" dirty="0">
              <a:latin typeface="Garamond" pitchFamily="18" charset="0"/>
            </a:endParaRPr>
          </a:p>
        </p:txBody>
      </p:sp>
      <p:sp>
        <p:nvSpPr>
          <p:cNvPr id="5" name="Content Placeholder 4"/>
          <p:cNvSpPr>
            <a:spLocks noGrp="1"/>
          </p:cNvSpPr>
          <p:nvPr>
            <p:ph idx="1"/>
          </p:nvPr>
        </p:nvSpPr>
        <p:spPr/>
        <p:txBody>
          <a:bodyPr>
            <a:normAutofit fontScale="85000" lnSpcReduction="10000"/>
          </a:bodyPr>
          <a:lstStyle/>
          <a:p>
            <a:pPr>
              <a:buNone/>
            </a:pPr>
            <a:r>
              <a:rPr lang="en-US" dirty="0" smtClean="0">
                <a:latin typeface="Garamond" pitchFamily="18" charset="0"/>
              </a:rPr>
              <a:t>	“Tax Reform intended to be revenue neutral is likely to increase tax revenues.  Any reduction in the excess burden of the tax system is likely to increase government revenues because the marginal political cost of tax increases is reduced.  Evidence from the 1986 tax reform in the United States and the adoption of the value-added tax in many European counties, where the reforms were claimed to be revenue neutral, is consistent with the hypothesis that ‘revenue neutral’ tax reform generates more government revenue.”</a:t>
            </a:r>
          </a:p>
          <a:p>
            <a:pPr>
              <a:buNone/>
            </a:pPr>
            <a:r>
              <a:rPr lang="en-US" dirty="0" smtClean="0">
                <a:latin typeface="Garamond" pitchFamily="18" charset="0"/>
              </a:rPr>
              <a:t>	(Holcombe and Mills, </a:t>
            </a:r>
            <a:r>
              <a:rPr lang="en-US" i="1" dirty="0" smtClean="0">
                <a:latin typeface="Garamond" pitchFamily="18" charset="0"/>
              </a:rPr>
              <a:t>Public Finance Revenue</a:t>
            </a:r>
            <a:r>
              <a:rPr lang="en-US" dirty="0" smtClean="0">
                <a:latin typeface="Garamond" pitchFamily="18" charset="0"/>
              </a:rPr>
              <a:t>, 1994)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435608" y="76200"/>
            <a:ext cx="7498080" cy="868362"/>
          </a:xfrm>
        </p:spPr>
        <p:txBody>
          <a:bodyPr>
            <a:normAutofit fontScale="90000"/>
          </a:bodyPr>
          <a:lstStyle/>
          <a:p>
            <a:r>
              <a:rPr lang="en-US" b="1" dirty="0" smtClean="0">
                <a:latin typeface="Garamond" pitchFamily="18" charset="0"/>
              </a:rPr>
              <a:t>Budgets Always Involve Tradeoffs</a:t>
            </a:r>
            <a:endParaRPr lang="en-US" b="1" dirty="0">
              <a:latin typeface="Garamond" pitchFamily="18" charset="0"/>
            </a:endParaRPr>
          </a:p>
        </p:txBody>
      </p:sp>
      <p:sp>
        <p:nvSpPr>
          <p:cNvPr id="55299" name="Rectangle 3"/>
          <p:cNvSpPr>
            <a:spLocks noGrp="1" noChangeArrowheads="1"/>
          </p:cNvSpPr>
          <p:nvPr>
            <p:ph idx="1"/>
          </p:nvPr>
        </p:nvSpPr>
        <p:spPr>
          <a:xfrm>
            <a:off x="990600" y="838200"/>
            <a:ext cx="7790688" cy="5638800"/>
          </a:xfrm>
        </p:spPr>
        <p:txBody>
          <a:bodyPr>
            <a:noAutofit/>
          </a:bodyPr>
          <a:lstStyle/>
          <a:p>
            <a:pPr>
              <a:buNone/>
            </a:pPr>
            <a:r>
              <a:rPr lang="en-US" sz="2200" dirty="0" smtClean="0">
                <a:latin typeface="Garamond" pitchFamily="18" charset="0"/>
              </a:rPr>
              <a:t>	There are few things wholly evil or wholly good.  Almost every thing, especially of government policy, is an inseparable compound of the two; so that our best judgment of the preponderance between them is continually demanded.  </a:t>
            </a:r>
          </a:p>
          <a:p>
            <a:pPr>
              <a:buNone/>
            </a:pPr>
            <a:r>
              <a:rPr lang="en-US" sz="2200" dirty="0" smtClean="0">
                <a:latin typeface="Garamond" pitchFamily="18" charset="0"/>
              </a:rPr>
              <a:t>	 - Abraham Lincoln, </a:t>
            </a:r>
            <a:r>
              <a:rPr lang="en-US" sz="2200" dirty="0" smtClean="0">
                <a:latin typeface="Garamond" pitchFamily="18" charset="0"/>
              </a:rPr>
              <a:t>1848</a:t>
            </a:r>
          </a:p>
          <a:p>
            <a:pPr>
              <a:buNone/>
            </a:pPr>
            <a:endParaRPr lang="en-US" sz="2200" dirty="0" smtClean="0">
              <a:latin typeface="Garamond" pitchFamily="18" charset="0"/>
            </a:endParaRPr>
          </a:p>
          <a:p>
            <a:pPr>
              <a:buNone/>
            </a:pPr>
            <a:r>
              <a:rPr lang="en-US" sz="2200" dirty="0" smtClean="0">
                <a:latin typeface="Garamond" pitchFamily="18" charset="0"/>
              </a:rPr>
              <a:t>	A central tradeoff in public budgeting is between the value of another dollar of public expenditures and that marginal cost of public funds to raise that dollar of public expenditures</a:t>
            </a:r>
            <a:r>
              <a:rPr lang="en-US" sz="2200" dirty="0" smtClean="0">
                <a:latin typeface="Garamond" pitchFamily="18" charset="0"/>
              </a:rPr>
              <a:t>.</a:t>
            </a:r>
          </a:p>
          <a:p>
            <a:pPr>
              <a:buNone/>
            </a:pPr>
            <a:endParaRPr lang="en-US" sz="2200" dirty="0" smtClean="0">
              <a:latin typeface="Garamond" pitchFamily="18" charset="0"/>
            </a:endParaRPr>
          </a:p>
          <a:p>
            <a:pPr>
              <a:buNone/>
            </a:pPr>
            <a:r>
              <a:rPr lang="en-US" sz="2200" dirty="0" smtClean="0">
                <a:latin typeface="Garamond" pitchFamily="18" charset="0"/>
              </a:rPr>
              <a:t>	Information about the combined effective marginal tax rates facing taxpayers, the square of those tax rates, and the marginal cost of public funds would be helpful to policymakers and the public for policy evaluation.  </a:t>
            </a:r>
            <a:endParaRPr lang="en-US" sz="2200" dirty="0" smtClean="0">
              <a:latin typeface="Garamond" pitchFamily="18" charset="0"/>
            </a:endParaRPr>
          </a:p>
          <a:p>
            <a:pPr>
              <a:buNone/>
            </a:pP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normAutofit/>
          </a:bodyPr>
          <a:lstStyle/>
          <a:p>
            <a:r>
              <a:rPr lang="en-US" dirty="0" smtClean="0">
                <a:latin typeface="Garamond" pitchFamily="18" charset="0"/>
              </a:rPr>
              <a:t>High Effective Marginal Tax Rates	</a:t>
            </a:r>
            <a:endParaRPr lang="en-US" dirty="0">
              <a:latin typeface="Garamond" pitchFamily="18" charset="0"/>
            </a:endParaRPr>
          </a:p>
        </p:txBody>
      </p:sp>
      <p:sp>
        <p:nvSpPr>
          <p:cNvPr id="3" name="Content Placeholder 2"/>
          <p:cNvSpPr>
            <a:spLocks noGrp="1"/>
          </p:cNvSpPr>
          <p:nvPr>
            <p:ph idx="1"/>
          </p:nvPr>
        </p:nvSpPr>
        <p:spPr>
          <a:xfrm>
            <a:off x="990600" y="990600"/>
            <a:ext cx="7924800" cy="5715000"/>
          </a:xfrm>
        </p:spPr>
        <p:txBody>
          <a:bodyPr>
            <a:noAutofit/>
          </a:bodyPr>
          <a:lstStyle/>
          <a:p>
            <a:r>
              <a:rPr lang="en-US" sz="2400" dirty="0" smtClean="0">
                <a:latin typeface="Garamond" pitchFamily="18" charset="0"/>
              </a:rPr>
              <a:t>The “effective marginal tax rate” is </a:t>
            </a:r>
            <a:r>
              <a:rPr lang="en-US" sz="2400" dirty="0" smtClean="0">
                <a:latin typeface="Garamond" pitchFamily="18" charset="0"/>
              </a:rPr>
              <a:t>an economic term </a:t>
            </a:r>
            <a:r>
              <a:rPr lang="en-US" sz="2400" dirty="0" smtClean="0">
                <a:latin typeface="Garamond" pitchFamily="18" charset="0"/>
              </a:rPr>
              <a:t>for the fraction of an additional dollar earned that is lost to taxation. </a:t>
            </a:r>
          </a:p>
          <a:p>
            <a:r>
              <a:rPr lang="en-US" sz="2400" dirty="0" smtClean="0">
                <a:latin typeface="Garamond" pitchFamily="18" charset="0"/>
              </a:rPr>
              <a:t>M</a:t>
            </a:r>
            <a:r>
              <a:rPr lang="en-US" sz="2400" dirty="0" smtClean="0">
                <a:latin typeface="Garamond" pitchFamily="18" charset="0"/>
              </a:rPr>
              <a:t>any </a:t>
            </a:r>
            <a:r>
              <a:rPr lang="en-US" sz="2400" dirty="0" smtClean="0">
                <a:latin typeface="Garamond" pitchFamily="18" charset="0"/>
              </a:rPr>
              <a:t>Minnesotans face effective marginal tax rates that approach and even exceed 100 percent because of compounded taxes on top of other taxes and a mish-mash of social service programs.</a:t>
            </a:r>
          </a:p>
          <a:p>
            <a:r>
              <a:rPr lang="en-US" sz="2400" dirty="0" smtClean="0">
                <a:latin typeface="Garamond" pitchFamily="18" charset="0"/>
              </a:rPr>
              <a:t>A </a:t>
            </a:r>
            <a:r>
              <a:rPr lang="en-US" sz="2400" dirty="0" smtClean="0">
                <a:latin typeface="Garamond" pitchFamily="18" charset="0"/>
              </a:rPr>
              <a:t>Minnesota House Research study found that -</a:t>
            </a:r>
            <a:r>
              <a:rPr lang="en-US" sz="2400" dirty="0" smtClean="0">
                <a:latin typeface="Garamond" pitchFamily="18" charset="0"/>
              </a:rPr>
              <a:t>given </a:t>
            </a:r>
            <a:r>
              <a:rPr lang="en-US" sz="2400" dirty="0" smtClean="0">
                <a:latin typeface="Garamond" pitchFamily="18" charset="0"/>
              </a:rPr>
              <a:t>the intersection of our tax system with various social </a:t>
            </a:r>
            <a:r>
              <a:rPr lang="en-US" sz="2400" dirty="0" smtClean="0">
                <a:latin typeface="Garamond" pitchFamily="18" charset="0"/>
              </a:rPr>
              <a:t>programs-</a:t>
            </a:r>
            <a:r>
              <a:rPr lang="en-US" sz="2400" b="1" dirty="0" smtClean="0">
                <a:latin typeface="Garamond" pitchFamily="18" charset="0"/>
              </a:rPr>
              <a:t> </a:t>
            </a:r>
            <a:r>
              <a:rPr lang="en-US" sz="2400" dirty="0" smtClean="0">
                <a:latin typeface="Garamond" pitchFamily="18" charset="0"/>
              </a:rPr>
              <a:t>the average effective marginal tax rate for a single parent with two children and income between $23,500 and $41,700 was </a:t>
            </a:r>
            <a:r>
              <a:rPr lang="en-US" sz="2400" b="1" i="1" u="sng" dirty="0" smtClean="0">
                <a:solidFill>
                  <a:srgbClr val="FF0000"/>
                </a:solidFill>
                <a:latin typeface="Garamond" pitchFamily="18" charset="0"/>
              </a:rPr>
              <a:t>104%.</a:t>
            </a:r>
            <a:r>
              <a:rPr lang="en-US" sz="2400" b="1" i="1" dirty="0" smtClean="0">
                <a:solidFill>
                  <a:srgbClr val="FF0000"/>
                </a:solidFill>
                <a:latin typeface="Garamond" pitchFamily="18" charset="0"/>
              </a:rPr>
              <a:t>   </a:t>
            </a:r>
            <a:r>
              <a:rPr lang="en-US" sz="2400" dirty="0" smtClean="0">
                <a:latin typeface="Garamond" pitchFamily="18" charset="0"/>
              </a:rPr>
              <a:t>(</a:t>
            </a:r>
            <a:r>
              <a:rPr lang="en-US" sz="2400" dirty="0" smtClean="0">
                <a:latin typeface="Garamond" pitchFamily="18" charset="0"/>
              </a:rPr>
              <a:t>Wilson and </a:t>
            </a:r>
            <a:r>
              <a:rPr lang="en-US" sz="2400" dirty="0" err="1" smtClean="0">
                <a:latin typeface="Garamond" pitchFamily="18" charset="0"/>
              </a:rPr>
              <a:t>Hirasuna</a:t>
            </a:r>
            <a:r>
              <a:rPr lang="en-US" sz="2400" dirty="0" smtClean="0">
                <a:latin typeface="Garamond" pitchFamily="18" charset="0"/>
              </a:rPr>
              <a:t>, </a:t>
            </a:r>
            <a:r>
              <a:rPr lang="en-US" sz="2400" i="1" dirty="0" smtClean="0">
                <a:latin typeface="Garamond" pitchFamily="18" charset="0"/>
              </a:rPr>
              <a:t>Proceedings of the National Tax Association</a:t>
            </a:r>
            <a:r>
              <a:rPr lang="en-US" sz="2400" dirty="0" smtClean="0">
                <a:latin typeface="Garamond" pitchFamily="18" charset="0"/>
              </a:rPr>
              <a:t>, 2004.)</a:t>
            </a:r>
            <a:endParaRPr lang="en-US" sz="2400" b="1" i="1" u="sng" dirty="0" smtClean="0">
              <a:solidFill>
                <a:srgbClr val="FF0000"/>
              </a:solidFill>
              <a:latin typeface="Garamond" pitchFamily="18" charset="0"/>
            </a:endParaRPr>
          </a:p>
          <a:p>
            <a:pPr lvl="1"/>
            <a:r>
              <a:rPr lang="en-US" sz="2000" dirty="0" smtClean="0">
                <a:latin typeface="Garamond" pitchFamily="18" charset="0"/>
              </a:rPr>
              <a:t> On </a:t>
            </a:r>
            <a:r>
              <a:rPr lang="en-US" sz="2000" dirty="0" smtClean="0">
                <a:latin typeface="Garamond" pitchFamily="18" charset="0"/>
              </a:rPr>
              <a:t>average, working overtime to earn an additional $1,000 in gross income reduces household after-tax income by $</a:t>
            </a:r>
            <a:r>
              <a:rPr lang="en-US" sz="2000" dirty="0" smtClean="0">
                <a:latin typeface="Garamond" pitchFamily="18" charset="0"/>
              </a:rPr>
              <a:t>40 in this income range.   </a:t>
            </a:r>
          </a:p>
          <a:p>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435608" y="76200"/>
            <a:ext cx="7498080" cy="792162"/>
          </a:xfrm>
        </p:spPr>
        <p:txBody>
          <a:bodyPr>
            <a:normAutofit/>
          </a:bodyPr>
          <a:lstStyle/>
          <a:p>
            <a:r>
              <a:rPr lang="en-US" dirty="0" smtClean="0">
                <a:latin typeface="Garamond" pitchFamily="18" charset="0"/>
              </a:rPr>
              <a:t>High Effective Marginal Tax Rates</a:t>
            </a:r>
            <a:endParaRPr lang="en-US" dirty="0">
              <a:latin typeface="Garamond" pitchFamily="18" charset="0"/>
            </a:endParaRPr>
          </a:p>
        </p:txBody>
      </p:sp>
      <p:sp>
        <p:nvSpPr>
          <p:cNvPr id="55299" name="Rectangle 3"/>
          <p:cNvSpPr>
            <a:spLocks noGrp="1" noChangeArrowheads="1"/>
          </p:cNvSpPr>
          <p:nvPr>
            <p:ph idx="1"/>
          </p:nvPr>
        </p:nvSpPr>
        <p:spPr>
          <a:xfrm>
            <a:off x="1143000" y="838200"/>
            <a:ext cx="7866888" cy="5715000"/>
          </a:xfrm>
        </p:spPr>
        <p:txBody>
          <a:bodyPr>
            <a:normAutofit/>
          </a:bodyPr>
          <a:lstStyle/>
          <a:p>
            <a:pPr lvl="0"/>
            <a:r>
              <a:rPr lang="en-US" sz="2400" dirty="0" smtClean="0">
                <a:latin typeface="Garamond" pitchFamily="18" charset="0"/>
              </a:rPr>
              <a:t>The Governor’s and President’s budgets would raise Minnesota’s combined marginal income tax rate on working from 43% to </a:t>
            </a:r>
            <a:r>
              <a:rPr lang="en-US" sz="2400" dirty="0" smtClean="0">
                <a:latin typeface="Garamond" pitchFamily="18" charset="0"/>
              </a:rPr>
              <a:t>53.5%.   </a:t>
            </a:r>
            <a:endParaRPr lang="en-US" sz="2400" dirty="0" smtClean="0">
              <a:latin typeface="Garamond" pitchFamily="18" charset="0"/>
            </a:endParaRPr>
          </a:p>
          <a:p>
            <a:pPr lvl="1"/>
            <a:r>
              <a:rPr lang="en-US" sz="1800" dirty="0" smtClean="0">
                <a:latin typeface="Garamond" pitchFamily="18" charset="0"/>
              </a:rPr>
              <a:t>Federal rate hikes from 35% to 39.6%.</a:t>
            </a:r>
          </a:p>
          <a:p>
            <a:pPr lvl="1"/>
            <a:r>
              <a:rPr lang="en-US" sz="1800" dirty="0" smtClean="0">
                <a:latin typeface="Garamond" pitchFamily="18" charset="0"/>
              </a:rPr>
              <a:t>Minnesota rate hike from 7.85% to </a:t>
            </a:r>
            <a:r>
              <a:rPr lang="en-US" sz="1800" dirty="0" smtClean="0">
                <a:latin typeface="Garamond" pitchFamily="18" charset="0"/>
              </a:rPr>
              <a:t>10.95%.</a:t>
            </a:r>
            <a:endParaRPr lang="en-US" sz="1800" dirty="0" smtClean="0">
              <a:latin typeface="Garamond" pitchFamily="18" charset="0"/>
            </a:endParaRPr>
          </a:p>
          <a:p>
            <a:pPr lvl="1"/>
            <a:r>
              <a:rPr lang="en-US" sz="1800" dirty="0" smtClean="0">
                <a:latin typeface="Garamond" pitchFamily="18" charset="0"/>
              </a:rPr>
              <a:t>3.8% Medicare tax (employee and employer) in 2013</a:t>
            </a:r>
          </a:p>
          <a:p>
            <a:pPr lvl="1"/>
            <a:r>
              <a:rPr lang="en-US" sz="1800" dirty="0" smtClean="0">
                <a:latin typeface="Garamond" pitchFamily="18" charset="0"/>
              </a:rPr>
              <a:t>Pease </a:t>
            </a:r>
            <a:r>
              <a:rPr lang="en-US" sz="1800" dirty="0" smtClean="0">
                <a:latin typeface="Garamond" pitchFamily="18" charset="0"/>
              </a:rPr>
              <a:t>provision limits </a:t>
            </a:r>
            <a:r>
              <a:rPr lang="en-US" sz="1800" dirty="0" smtClean="0">
                <a:latin typeface="Garamond" pitchFamily="18" charset="0"/>
              </a:rPr>
              <a:t>federal deductibility of Minnesota taxes.</a:t>
            </a:r>
          </a:p>
          <a:p>
            <a:pPr lvl="0"/>
            <a:r>
              <a:rPr lang="en-US" sz="2400" dirty="0" smtClean="0">
                <a:latin typeface="Garamond" pitchFamily="18" charset="0"/>
              </a:rPr>
              <a:t>The economic damage from raising tax rates from 43% to </a:t>
            </a:r>
            <a:r>
              <a:rPr lang="en-US" sz="2400" dirty="0" smtClean="0">
                <a:latin typeface="Garamond" pitchFamily="18" charset="0"/>
              </a:rPr>
              <a:t>53.5% </a:t>
            </a:r>
            <a:r>
              <a:rPr lang="en-US" sz="2400" dirty="0" smtClean="0">
                <a:latin typeface="Garamond" pitchFamily="18" charset="0"/>
              </a:rPr>
              <a:t>is far greater than the </a:t>
            </a:r>
            <a:r>
              <a:rPr lang="en-US" sz="2400" dirty="0" smtClean="0">
                <a:latin typeface="Garamond" pitchFamily="18" charset="0"/>
              </a:rPr>
              <a:t>24% </a:t>
            </a:r>
            <a:r>
              <a:rPr lang="en-US" sz="2400" dirty="0" smtClean="0">
                <a:latin typeface="Garamond" pitchFamily="18" charset="0"/>
              </a:rPr>
              <a:t>increase in tax rates.  The economic inefficiency from this higher tax rate would be approximately </a:t>
            </a:r>
            <a:r>
              <a:rPr lang="en-US" sz="2400" dirty="0" smtClean="0">
                <a:latin typeface="Garamond" pitchFamily="18" charset="0"/>
              </a:rPr>
              <a:t>55% </a:t>
            </a:r>
            <a:r>
              <a:rPr lang="en-US" sz="2400" dirty="0" smtClean="0">
                <a:latin typeface="Garamond" pitchFamily="18" charset="0"/>
              </a:rPr>
              <a:t>higher than the economic inefficiency from the current rate.</a:t>
            </a:r>
          </a:p>
          <a:p>
            <a:r>
              <a:rPr lang="en-US" sz="2400" dirty="0" smtClean="0">
                <a:latin typeface="Garamond" pitchFamily="18" charset="0"/>
              </a:rPr>
              <a:t>The marginal cost of public funds at the current 43% rate is around somewhere between $1.50 and $4.80 per additional dollar of tax revenue raised. </a:t>
            </a:r>
          </a:p>
          <a:p>
            <a:endParaRPr lang="en-US" sz="2400" dirty="0" smtClean="0">
              <a:latin typeface="Garamond" pitchFamily="18" charset="0"/>
            </a:endParaRPr>
          </a:p>
          <a:p>
            <a:endParaRPr lang="en-US" sz="2400" dirty="0" smtClean="0">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066800" y="152400"/>
            <a:ext cx="7924800" cy="1143000"/>
          </a:xfrm>
        </p:spPr>
        <p:txBody>
          <a:bodyPr>
            <a:normAutofit/>
          </a:bodyPr>
          <a:lstStyle/>
          <a:p>
            <a:r>
              <a:rPr lang="en-US" sz="3200" b="1" dirty="0" smtClean="0">
                <a:latin typeface="Garamond" pitchFamily="18" charset="0"/>
              </a:rPr>
              <a:t>Higher Marginal Income Tax Rates Cause Economic Inefficiency Several Ways</a:t>
            </a:r>
            <a:endParaRPr lang="en-US" sz="3600" b="1" dirty="0">
              <a:latin typeface="Garamond" pitchFamily="18" charset="0"/>
            </a:endParaRPr>
          </a:p>
        </p:txBody>
      </p:sp>
      <p:sp>
        <p:nvSpPr>
          <p:cNvPr id="75779" name="Rectangle 3"/>
          <p:cNvSpPr>
            <a:spLocks noGrp="1" noChangeArrowheads="1"/>
          </p:cNvSpPr>
          <p:nvPr>
            <p:ph idx="1"/>
          </p:nvPr>
        </p:nvSpPr>
        <p:spPr>
          <a:xfrm>
            <a:off x="1066800" y="1219200"/>
            <a:ext cx="7924800" cy="5410200"/>
          </a:xfrm>
        </p:spPr>
        <p:txBody>
          <a:bodyPr>
            <a:noAutofit/>
          </a:bodyPr>
          <a:lstStyle/>
          <a:p>
            <a:pPr>
              <a:lnSpc>
                <a:spcPct val="80000"/>
              </a:lnSpc>
            </a:pPr>
            <a:r>
              <a:rPr lang="en-US" sz="2400" dirty="0" smtClean="0">
                <a:latin typeface="Garamond" pitchFamily="18" charset="0"/>
              </a:rPr>
              <a:t>A strong incentive to time taxable transactions to occur in years with lower tax rates.</a:t>
            </a:r>
          </a:p>
          <a:p>
            <a:pPr>
              <a:lnSpc>
                <a:spcPct val="80000"/>
              </a:lnSpc>
            </a:pPr>
            <a:r>
              <a:rPr lang="en-US" sz="2400" dirty="0" smtClean="0">
                <a:latin typeface="Garamond" pitchFamily="18" charset="0"/>
              </a:rPr>
              <a:t>A strong incentive to rearrange financial and accounting transactions to engage in the maximum legal tax avoidance. </a:t>
            </a:r>
          </a:p>
          <a:p>
            <a:pPr>
              <a:lnSpc>
                <a:spcPct val="80000"/>
              </a:lnSpc>
            </a:pPr>
            <a:r>
              <a:rPr lang="en-US" sz="2400" dirty="0" smtClean="0">
                <a:latin typeface="Garamond" pitchFamily="18" charset="0"/>
              </a:rPr>
              <a:t>A disincentive </a:t>
            </a:r>
            <a:r>
              <a:rPr lang="en-US" sz="2400" dirty="0">
                <a:latin typeface="Garamond" pitchFamily="18" charset="0"/>
              </a:rPr>
              <a:t>to supply additional hours of </a:t>
            </a:r>
            <a:r>
              <a:rPr lang="en-US" sz="2400" dirty="0" smtClean="0">
                <a:latin typeface="Garamond" pitchFamily="18" charset="0"/>
              </a:rPr>
              <a:t>effort.</a:t>
            </a:r>
          </a:p>
          <a:p>
            <a:pPr lvl="1">
              <a:lnSpc>
                <a:spcPct val="80000"/>
              </a:lnSpc>
            </a:pPr>
            <a:r>
              <a:rPr lang="en-US" sz="2400" dirty="0" smtClean="0">
                <a:latin typeface="Garamond" pitchFamily="18" charset="0"/>
              </a:rPr>
              <a:t>This affects female workers the most.</a:t>
            </a:r>
          </a:p>
          <a:p>
            <a:pPr>
              <a:lnSpc>
                <a:spcPct val="80000"/>
              </a:lnSpc>
            </a:pPr>
            <a:r>
              <a:rPr lang="en-US" sz="2400" dirty="0" smtClean="0">
                <a:latin typeface="Garamond" pitchFamily="18" charset="0"/>
              </a:rPr>
              <a:t>A disincentive </a:t>
            </a:r>
            <a:r>
              <a:rPr lang="en-US" sz="2400" dirty="0">
                <a:latin typeface="Garamond" pitchFamily="18" charset="0"/>
              </a:rPr>
              <a:t>to invest in education and </a:t>
            </a:r>
            <a:r>
              <a:rPr lang="en-US" sz="2400" dirty="0" smtClean="0">
                <a:latin typeface="Garamond" pitchFamily="18" charset="0"/>
              </a:rPr>
              <a:t>on-the-job-training.</a:t>
            </a:r>
            <a:endParaRPr lang="en-US" sz="2400" dirty="0">
              <a:latin typeface="Garamond" pitchFamily="18" charset="0"/>
            </a:endParaRPr>
          </a:p>
          <a:p>
            <a:pPr>
              <a:lnSpc>
                <a:spcPct val="80000"/>
              </a:lnSpc>
            </a:pPr>
            <a:r>
              <a:rPr lang="en-US" sz="2400" dirty="0">
                <a:latin typeface="Garamond" pitchFamily="18" charset="0"/>
              </a:rPr>
              <a:t>A </a:t>
            </a:r>
            <a:r>
              <a:rPr lang="en-US" sz="2400" dirty="0" smtClean="0">
                <a:latin typeface="Garamond" pitchFamily="18" charset="0"/>
              </a:rPr>
              <a:t>disincentive </a:t>
            </a:r>
            <a:r>
              <a:rPr lang="en-US" sz="2400" dirty="0">
                <a:latin typeface="Garamond" pitchFamily="18" charset="0"/>
              </a:rPr>
              <a:t>to take risky, disagreeable jobs that receive a </a:t>
            </a:r>
            <a:r>
              <a:rPr lang="en-US" sz="2400" dirty="0" smtClean="0">
                <a:latin typeface="Garamond" pitchFamily="18" charset="0"/>
              </a:rPr>
              <a:t>higher, compensating </a:t>
            </a:r>
            <a:r>
              <a:rPr lang="en-US" sz="2400" dirty="0">
                <a:latin typeface="Garamond" pitchFamily="18" charset="0"/>
              </a:rPr>
              <a:t>wage premium for less pleasant working </a:t>
            </a:r>
            <a:r>
              <a:rPr lang="en-US" sz="2400" dirty="0" smtClean="0">
                <a:latin typeface="Garamond" pitchFamily="18" charset="0"/>
              </a:rPr>
              <a:t>conditions.</a:t>
            </a:r>
            <a:endParaRPr lang="en-US" sz="2400" dirty="0">
              <a:latin typeface="Garamond" pitchFamily="18" charset="0"/>
            </a:endParaRPr>
          </a:p>
          <a:p>
            <a:pPr>
              <a:lnSpc>
                <a:spcPct val="80000"/>
              </a:lnSpc>
            </a:pPr>
            <a:r>
              <a:rPr lang="en-US" sz="2400" dirty="0">
                <a:latin typeface="Garamond" pitchFamily="18" charset="0"/>
              </a:rPr>
              <a:t>A strong incentive to take compensation in tax preferred forms (perks, exotic business trips, </a:t>
            </a:r>
            <a:r>
              <a:rPr lang="en-US" sz="2400" dirty="0" smtClean="0">
                <a:latin typeface="Garamond" pitchFamily="18" charset="0"/>
              </a:rPr>
              <a:t>tax-free benefits</a:t>
            </a:r>
            <a:r>
              <a:rPr lang="en-US" sz="2400" dirty="0">
                <a:latin typeface="Garamond" pitchFamily="18" charset="0"/>
              </a:rPr>
              <a:t>, </a:t>
            </a:r>
            <a:r>
              <a:rPr lang="en-US" sz="2400" dirty="0" err="1">
                <a:latin typeface="Garamond" pitchFamily="18" charset="0"/>
              </a:rPr>
              <a:t>ect</a:t>
            </a:r>
            <a:r>
              <a:rPr lang="en-US" sz="2400" dirty="0" smtClean="0">
                <a:latin typeface="Garamond" pitchFamily="18" charset="0"/>
              </a:rPr>
              <a:t>.)</a:t>
            </a:r>
          </a:p>
          <a:p>
            <a:pPr>
              <a:lnSpc>
                <a:spcPct val="80000"/>
              </a:lnSpc>
            </a:pPr>
            <a:r>
              <a:rPr lang="en-US" sz="2400" dirty="0" smtClean="0">
                <a:latin typeface="Garamond" pitchFamily="18" charset="0"/>
              </a:rPr>
              <a:t>A strong incentive to invest in lower-risk, tax free investments (Municipal bonds and Treasuries) instead of taxable equity in high-risk startups.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639762"/>
          </a:xfrm>
        </p:spPr>
        <p:txBody>
          <a:bodyPr>
            <a:noAutofit/>
          </a:bodyPr>
          <a:lstStyle/>
          <a:p>
            <a:r>
              <a:rPr lang="en-US" sz="3600" b="1" dirty="0" smtClean="0">
                <a:latin typeface="Garamond" pitchFamily="18" charset="0"/>
              </a:rPr>
              <a:t>The Marginal Cost of Public Funds</a:t>
            </a:r>
            <a:endParaRPr lang="en-US" sz="3600" b="1" dirty="0">
              <a:latin typeface="Garamond" pitchFamily="18" charset="0"/>
            </a:endParaRPr>
          </a:p>
        </p:txBody>
      </p:sp>
      <p:sp>
        <p:nvSpPr>
          <p:cNvPr id="3" name="Content Placeholder 2"/>
          <p:cNvSpPr>
            <a:spLocks noGrp="1"/>
          </p:cNvSpPr>
          <p:nvPr>
            <p:ph idx="1"/>
          </p:nvPr>
        </p:nvSpPr>
        <p:spPr>
          <a:xfrm>
            <a:off x="1219200" y="762000"/>
            <a:ext cx="7772400" cy="5638800"/>
          </a:xfrm>
        </p:spPr>
        <p:txBody>
          <a:bodyPr>
            <a:noAutofit/>
          </a:bodyPr>
          <a:lstStyle/>
          <a:p>
            <a:pPr lvl="0">
              <a:buFont typeface="Arial" pitchFamily="34" charset="0"/>
              <a:buChar char="•"/>
            </a:pPr>
            <a:r>
              <a:rPr lang="en-US" sz="2800" dirty="0" smtClean="0">
                <a:latin typeface="Garamond" pitchFamily="18" charset="0"/>
              </a:rPr>
              <a:t>The </a:t>
            </a:r>
            <a:r>
              <a:rPr lang="en-US" sz="2800" b="1" i="1" u="sng" dirty="0" smtClean="0">
                <a:latin typeface="Garamond" pitchFamily="18" charset="0"/>
              </a:rPr>
              <a:t>marginal cost of public funds </a:t>
            </a:r>
            <a:r>
              <a:rPr lang="en-US" sz="2800" dirty="0" smtClean="0">
                <a:latin typeface="Garamond" pitchFamily="18" charset="0"/>
              </a:rPr>
              <a:t>measures the total cost to the economy of collecting one more dollar of tax revenue.  </a:t>
            </a:r>
          </a:p>
          <a:p>
            <a:r>
              <a:rPr lang="en-US" sz="2800" b="1" i="1" u="sng" dirty="0" smtClean="0">
                <a:latin typeface="Garamond" pitchFamily="18" charset="0"/>
              </a:rPr>
              <a:t>The deadweight loss </a:t>
            </a:r>
            <a:r>
              <a:rPr lang="en-US" sz="2800" dirty="0" smtClean="0">
                <a:latin typeface="Garamond" pitchFamily="18" charset="0"/>
              </a:rPr>
              <a:t>or excess burden of a dollar of tax revenue measures the dollar value of all the bad decisions made because of taxation beyond the dollar of revenue collected.  </a:t>
            </a:r>
          </a:p>
          <a:p>
            <a:endParaRPr lang="en-US" sz="2800" dirty="0" smtClean="0">
              <a:latin typeface="Garamond" pitchFamily="18" charset="0"/>
            </a:endParaRPr>
          </a:p>
          <a:p>
            <a:r>
              <a:rPr lang="en-US" sz="2800" dirty="0" smtClean="0">
                <a:latin typeface="Garamond" pitchFamily="18" charset="0"/>
              </a:rPr>
              <a:t>The marginal cost of public funds is the sum of a dollar of revenue and the deadweight loss from an additional dollar of additional revenue.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639762"/>
          </a:xfrm>
        </p:spPr>
        <p:txBody>
          <a:bodyPr>
            <a:noAutofit/>
          </a:bodyPr>
          <a:lstStyle/>
          <a:p>
            <a:r>
              <a:rPr lang="en-US" sz="3600" b="1" dirty="0" smtClean="0">
                <a:latin typeface="Garamond" pitchFamily="18" charset="0"/>
              </a:rPr>
              <a:t>The Marginal Cost of Public Funds</a:t>
            </a:r>
            <a:endParaRPr lang="en-US" sz="3600" b="1" dirty="0">
              <a:latin typeface="Garamond" pitchFamily="18" charset="0"/>
            </a:endParaRPr>
          </a:p>
        </p:txBody>
      </p:sp>
      <p:sp>
        <p:nvSpPr>
          <p:cNvPr id="3" name="Content Placeholder 2"/>
          <p:cNvSpPr>
            <a:spLocks noGrp="1"/>
          </p:cNvSpPr>
          <p:nvPr>
            <p:ph idx="1"/>
          </p:nvPr>
        </p:nvSpPr>
        <p:spPr>
          <a:xfrm>
            <a:off x="1219200" y="762000"/>
            <a:ext cx="7772400" cy="5638800"/>
          </a:xfrm>
        </p:spPr>
        <p:txBody>
          <a:bodyPr>
            <a:noAutofit/>
          </a:bodyPr>
          <a:lstStyle/>
          <a:p>
            <a:pPr>
              <a:buNone/>
            </a:pPr>
            <a:r>
              <a:rPr lang="en-US" sz="3000" dirty="0" smtClean="0">
                <a:latin typeface="Garamond" pitchFamily="18" charset="0"/>
              </a:rPr>
              <a:t>	“Because taxes generally distort relative prices, they impose a burden in excess of the revenues they raise. Recent studies of the U.S. tax system suggest a range of values for the marginal excess burden, of which a reasonable estimate is 25 cents per dollar of revenue.”    -</a:t>
            </a:r>
            <a:r>
              <a:rPr lang="en-US" sz="3000" dirty="0" smtClean="0">
                <a:solidFill>
                  <a:srgbClr val="0070C0"/>
                </a:solidFill>
                <a:latin typeface="Garamond" pitchFamily="18" charset="0"/>
                <a:hlinkClick r:id="rId3"/>
              </a:rPr>
              <a:t>The Obama Administration’s OMB</a:t>
            </a:r>
            <a:endParaRPr lang="en-US" sz="3000" dirty="0" smtClean="0">
              <a:solidFill>
                <a:srgbClr val="0070C0"/>
              </a:solidFill>
              <a:latin typeface="Garamond" pitchFamily="18" charset="0"/>
            </a:endParaRPr>
          </a:p>
          <a:p>
            <a:pPr lvl="1"/>
            <a:endParaRPr lang="en-US" sz="3000" dirty="0" smtClean="0">
              <a:solidFill>
                <a:srgbClr val="002060"/>
              </a:solidFill>
              <a:latin typeface="Garamond" pitchFamily="18" charset="0"/>
            </a:endParaRPr>
          </a:p>
          <a:p>
            <a:pPr lvl="1"/>
            <a:endParaRPr lang="en-US" sz="3000" dirty="0" smtClean="0">
              <a:solidFill>
                <a:srgbClr val="002060"/>
              </a:solidFill>
              <a:latin typeface="Garamond" pitchFamily="18" charset="0"/>
            </a:endParaRPr>
          </a:p>
          <a:p>
            <a:pPr lvl="1"/>
            <a:r>
              <a:rPr lang="en-US" sz="3000" b="1" dirty="0" smtClean="0">
                <a:solidFill>
                  <a:srgbClr val="002060"/>
                </a:solidFill>
                <a:latin typeface="Garamond" pitchFamily="18" charset="0"/>
              </a:rPr>
              <a:t>This means on average $1.00 in federal tax revenue costs the economy $1.25.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98438"/>
            <a:ext cx="7498080" cy="639762"/>
          </a:xfrm>
        </p:spPr>
        <p:txBody>
          <a:bodyPr>
            <a:noAutofit/>
          </a:bodyPr>
          <a:lstStyle/>
          <a:p>
            <a:r>
              <a:rPr lang="en-US" sz="3600" b="1" dirty="0" smtClean="0">
                <a:latin typeface="Garamond" pitchFamily="18" charset="0"/>
              </a:rPr>
              <a:t>The Marginal Cost of Public Funds</a:t>
            </a:r>
            <a:endParaRPr lang="en-US" sz="3600" b="1" dirty="0">
              <a:latin typeface="Garamond" pitchFamily="18" charset="0"/>
            </a:endParaRPr>
          </a:p>
        </p:txBody>
      </p:sp>
      <p:sp>
        <p:nvSpPr>
          <p:cNvPr id="3" name="Content Placeholder 2"/>
          <p:cNvSpPr>
            <a:spLocks noGrp="1"/>
          </p:cNvSpPr>
          <p:nvPr>
            <p:ph idx="1"/>
          </p:nvPr>
        </p:nvSpPr>
        <p:spPr>
          <a:xfrm>
            <a:off x="1219200" y="1066800"/>
            <a:ext cx="7772400" cy="5334000"/>
          </a:xfrm>
        </p:spPr>
        <p:txBody>
          <a:bodyPr>
            <a:noAutofit/>
          </a:bodyPr>
          <a:lstStyle/>
          <a:p>
            <a:pPr lvl="0">
              <a:buNone/>
            </a:pPr>
            <a:r>
              <a:rPr lang="en-US" dirty="0" smtClean="0">
                <a:latin typeface="Garamond" pitchFamily="18" charset="0"/>
              </a:rPr>
              <a:t>The </a:t>
            </a:r>
            <a:r>
              <a:rPr lang="en-US" b="1" i="1" u="sng" dirty="0" smtClean="0">
                <a:latin typeface="Garamond" pitchFamily="18" charset="0"/>
              </a:rPr>
              <a:t>marginal cost of public funds </a:t>
            </a:r>
            <a:r>
              <a:rPr lang="en-US" b="1" i="1" dirty="0" smtClean="0">
                <a:latin typeface="Garamond" pitchFamily="18" charset="0"/>
              </a:rPr>
              <a:t> </a:t>
            </a:r>
            <a:r>
              <a:rPr lang="en-US" dirty="0" smtClean="0">
                <a:latin typeface="Garamond" pitchFamily="18" charset="0"/>
              </a:rPr>
              <a:t>will be greater when:</a:t>
            </a:r>
            <a:endParaRPr lang="en-US" u="sng" dirty="0" smtClean="0">
              <a:latin typeface="Garamond" pitchFamily="18" charset="0"/>
            </a:endParaRPr>
          </a:p>
          <a:p>
            <a:pPr marL="539496" lvl="0" indent="-457200">
              <a:buFont typeface="+mj-lt"/>
              <a:buAutoNum type="arabicPeriod"/>
            </a:pPr>
            <a:r>
              <a:rPr lang="en-US" sz="2800" dirty="0" smtClean="0">
                <a:latin typeface="Garamond" pitchFamily="18" charset="0"/>
              </a:rPr>
              <a:t>The tax is imposed on a more responsive or mobile tax base.</a:t>
            </a:r>
          </a:p>
          <a:p>
            <a:pPr marL="539496" lvl="0" indent="-457200">
              <a:buFont typeface="+mj-lt"/>
              <a:buAutoNum type="arabicPeriod"/>
            </a:pPr>
            <a:r>
              <a:rPr lang="en-US" sz="2800" dirty="0" smtClean="0">
                <a:latin typeface="Garamond" pitchFamily="18" charset="0"/>
              </a:rPr>
              <a:t>The tax rate is larger.</a:t>
            </a:r>
          </a:p>
          <a:p>
            <a:pPr marL="539496" lvl="0" indent="-457200">
              <a:buFont typeface="+mj-lt"/>
              <a:buAutoNum type="arabicPeriod"/>
            </a:pPr>
            <a:r>
              <a:rPr lang="en-US" sz="2800" dirty="0" smtClean="0">
                <a:latin typeface="Garamond" pitchFamily="18" charset="0"/>
              </a:rPr>
              <a:t>The tax is imposed on top of other market distortions. </a:t>
            </a:r>
          </a:p>
          <a:p>
            <a:pPr marL="539496" lvl="0" indent="-457200">
              <a:buNone/>
            </a:pPr>
            <a:r>
              <a:rPr lang="en-US" dirty="0" smtClean="0">
                <a:latin typeface="Garamond" pitchFamily="18" charset="0"/>
              </a:rPr>
              <a:t>	</a:t>
            </a:r>
          </a:p>
          <a:p>
            <a:pPr marL="539496" lvl="0" indent="-457200">
              <a:buNone/>
            </a:pPr>
            <a:r>
              <a:rPr lang="en-US" dirty="0" smtClean="0">
                <a:latin typeface="Garamond"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0" name="Rectangle 6"/>
          <p:cNvSpPr>
            <a:spLocks noChangeArrowheads="1"/>
          </p:cNvSpPr>
          <p:nvPr/>
        </p:nvSpPr>
        <p:spPr bwMode="auto">
          <a:xfrm>
            <a:off x="990600" y="112693"/>
            <a:ext cx="7848600" cy="954107"/>
          </a:xfrm>
          <a:prstGeom prst="rect">
            <a:avLst/>
          </a:prstGeom>
          <a:noFill/>
          <a:ln w="9525">
            <a:noFill/>
            <a:miter lim="800000"/>
            <a:headEnd/>
            <a:tailEnd/>
          </a:ln>
          <a:effectLst/>
        </p:spPr>
        <p:txBody>
          <a:bodyPr wrap="square">
            <a:spAutoFit/>
          </a:bodyPr>
          <a:lstStyle/>
          <a:p>
            <a:r>
              <a:rPr lang="en-US" sz="2800" b="1" dirty="0">
                <a:solidFill>
                  <a:schemeClr val="tx2"/>
                </a:solidFill>
                <a:latin typeface="Garamond" pitchFamily="18" charset="0"/>
              </a:rPr>
              <a:t>The </a:t>
            </a:r>
            <a:r>
              <a:rPr lang="en-US" sz="2800" b="1" dirty="0" smtClean="0">
                <a:solidFill>
                  <a:schemeClr val="tx2"/>
                </a:solidFill>
                <a:latin typeface="Garamond" pitchFamily="18" charset="0"/>
              </a:rPr>
              <a:t>Deadweight Loss of </a:t>
            </a:r>
            <a:r>
              <a:rPr lang="en-US" sz="2800" b="1" dirty="0">
                <a:solidFill>
                  <a:schemeClr val="tx2"/>
                </a:solidFill>
                <a:latin typeface="Garamond" pitchFamily="18" charset="0"/>
              </a:rPr>
              <a:t>a </a:t>
            </a:r>
            <a:r>
              <a:rPr lang="en-US" sz="2800" b="1" dirty="0" smtClean="0">
                <a:solidFill>
                  <a:schemeClr val="tx2"/>
                </a:solidFill>
                <a:latin typeface="Garamond" pitchFamily="18" charset="0"/>
              </a:rPr>
              <a:t>Tax Increases </a:t>
            </a:r>
            <a:r>
              <a:rPr lang="en-US" sz="2800" b="1" dirty="0">
                <a:solidFill>
                  <a:schemeClr val="tx2"/>
                </a:solidFill>
                <a:latin typeface="Garamond" pitchFamily="18" charset="0"/>
              </a:rPr>
              <a:t>with the </a:t>
            </a:r>
            <a:r>
              <a:rPr lang="en-US" sz="2800" b="1" dirty="0" smtClean="0">
                <a:solidFill>
                  <a:schemeClr val="tx2"/>
                </a:solidFill>
                <a:latin typeface="Garamond" pitchFamily="18" charset="0"/>
              </a:rPr>
              <a:t>Square </a:t>
            </a:r>
            <a:r>
              <a:rPr lang="en-US" sz="2800" b="1" dirty="0">
                <a:solidFill>
                  <a:schemeClr val="tx2"/>
                </a:solidFill>
                <a:latin typeface="Garamond" pitchFamily="18" charset="0"/>
              </a:rPr>
              <a:t>of the T</a:t>
            </a:r>
            <a:r>
              <a:rPr lang="en-US" sz="2800" b="1" dirty="0" smtClean="0">
                <a:solidFill>
                  <a:schemeClr val="tx2"/>
                </a:solidFill>
                <a:latin typeface="Garamond" pitchFamily="18" charset="0"/>
              </a:rPr>
              <a:t>ax Rate</a:t>
            </a:r>
            <a:endParaRPr lang="en-US" sz="2800" b="1" dirty="0">
              <a:solidFill>
                <a:schemeClr val="tx2"/>
              </a:solidFill>
              <a:latin typeface="Garamond" pitchFamily="18" charset="0"/>
            </a:endParaRPr>
          </a:p>
        </p:txBody>
      </p:sp>
      <p:pic>
        <p:nvPicPr>
          <p:cNvPr id="122882" name="Picture 2"/>
          <p:cNvPicPr>
            <a:picLocks noChangeAspect="1" noChangeArrowheads="1"/>
          </p:cNvPicPr>
          <p:nvPr/>
        </p:nvPicPr>
        <p:blipFill>
          <a:blip r:embed="rId3" cstate="print"/>
          <a:srcRect/>
          <a:stretch>
            <a:fillRect/>
          </a:stretch>
        </p:blipFill>
        <p:spPr bwMode="auto">
          <a:xfrm>
            <a:off x="1143000" y="990600"/>
            <a:ext cx="7505700" cy="2647950"/>
          </a:xfrm>
          <a:prstGeom prst="rect">
            <a:avLst/>
          </a:prstGeom>
          <a:noFill/>
          <a:ln w="9525">
            <a:noFill/>
            <a:miter lim="800000"/>
            <a:headEnd/>
            <a:tailEnd/>
          </a:ln>
        </p:spPr>
      </p:pic>
      <p:sp>
        <p:nvSpPr>
          <p:cNvPr id="5" name="Rectangle 3"/>
          <p:cNvSpPr txBox="1">
            <a:spLocks noChangeArrowheads="1"/>
          </p:cNvSpPr>
          <p:nvPr/>
        </p:nvSpPr>
        <p:spPr>
          <a:xfrm>
            <a:off x="1143000" y="3733800"/>
            <a:ext cx="7848600" cy="2971800"/>
          </a:xfrm>
          <a:prstGeom prst="rect">
            <a:avLst/>
          </a:prstGeom>
        </p:spPr>
        <p:txBody>
          <a:bodyPr/>
          <a:lstStyle/>
          <a:p>
            <a:pPr>
              <a:buFont typeface="Arial" pitchFamily="34" charset="0"/>
              <a:buChar char="•"/>
            </a:pPr>
            <a:r>
              <a:rPr lang="en-US" sz="2000" b="1" i="1" u="sng" dirty="0" smtClean="0">
                <a:latin typeface="Garamond" pitchFamily="18" charset="0"/>
              </a:rPr>
              <a:t>The deadweight loss </a:t>
            </a:r>
            <a:r>
              <a:rPr lang="en-US" sz="2000" dirty="0" smtClean="0">
                <a:latin typeface="Garamond" pitchFamily="18" charset="0"/>
              </a:rPr>
              <a:t>or excess burden of a dollar of tax revenue measures the dollar value of all the bad decisions made because of taxation beyond the dollar of revenue collected.  </a:t>
            </a:r>
          </a:p>
          <a:p>
            <a:pPr>
              <a:buFont typeface="Arial" pitchFamily="34" charset="0"/>
              <a:buChar char="•"/>
            </a:pPr>
            <a:endParaRPr lang="en-US" sz="1100" dirty="0" smtClean="0">
              <a:latin typeface="Garamond" pitchFamily="18" charset="0"/>
            </a:endParaRPr>
          </a:p>
          <a:p>
            <a:pPr>
              <a:buFont typeface="Arial" pitchFamily="34" charset="0"/>
              <a:buChar char="•"/>
            </a:pPr>
            <a:r>
              <a:rPr lang="en-US" sz="2000" dirty="0" smtClean="0">
                <a:latin typeface="Garamond" pitchFamily="18" charset="0"/>
              </a:rPr>
              <a:t>Higher tax rates both reduce the quantity of economic activity and increase the average value of the lost economic activity</a:t>
            </a:r>
            <a:r>
              <a:rPr lang="en-US" sz="2000" dirty="0" smtClean="0">
                <a:latin typeface="Garamond" pitchFamily="18" charset="0"/>
              </a:rPr>
              <a:t>.</a:t>
            </a:r>
          </a:p>
          <a:p>
            <a:pPr>
              <a:buFont typeface="Arial" pitchFamily="34" charset="0"/>
              <a:buChar char="•"/>
            </a:pPr>
            <a:endParaRPr lang="en-US" sz="900" dirty="0">
              <a:latin typeface="Garamond" pitchFamily="18" charset="0"/>
            </a:endParaRPr>
          </a:p>
          <a:p>
            <a:pPr>
              <a:buFont typeface="Arial" pitchFamily="34" charset="0"/>
              <a:buChar char="•"/>
            </a:pPr>
            <a:r>
              <a:rPr lang="en-US" sz="2000" dirty="0" smtClean="0">
                <a:latin typeface="Garamond" pitchFamily="18" charset="0"/>
              </a:rPr>
              <a:t>This makes the deadweight loss of a tax rate, t, proportional to t</a:t>
            </a:r>
            <a:r>
              <a:rPr lang="en-US" sz="2000" baseline="30000" dirty="0" smtClean="0">
                <a:latin typeface="Garamond" pitchFamily="18" charset="0"/>
              </a:rPr>
              <a:t>2</a:t>
            </a:r>
            <a:r>
              <a:rPr lang="en-US" sz="2000" dirty="0" smtClean="0">
                <a:latin typeface="Garamond" pitchFamily="18" charset="0"/>
              </a:rPr>
              <a:t>.</a:t>
            </a:r>
          </a:p>
          <a:p>
            <a:pPr>
              <a:buFont typeface="Arial" pitchFamily="34" charset="0"/>
              <a:buChar char="•"/>
            </a:pPr>
            <a:endParaRPr lang="en-US" sz="1000" dirty="0" smtClean="0">
              <a:latin typeface="Garamond" pitchFamily="18" charset="0"/>
            </a:endParaRPr>
          </a:p>
          <a:p>
            <a:pPr>
              <a:buFont typeface="Arial" pitchFamily="34" charset="0"/>
              <a:buChar char="•"/>
            </a:pPr>
            <a:r>
              <a:rPr lang="en-US" sz="2000" dirty="0" smtClean="0">
                <a:latin typeface="Garamond" pitchFamily="18" charset="0"/>
              </a:rPr>
              <a:t>Dynamic scoring would attempt to measure the size of the revenue rectangle forecasting the reduction in economic activity.</a:t>
            </a:r>
            <a:endParaRPr lang="en-US" sz="2000" dirty="0" smtClean="0">
              <a:latin typeface="Garamond" pitchFamily="18" charset="0"/>
            </a:endParaRPr>
          </a:p>
          <a:p>
            <a:pPr marL="640080" marR="0" lvl="1" indent="-237744" algn="l" defTabSz="914400" rtl="0" eaLnBrk="1" fontAlgn="auto" latinLnBrk="0" hangingPunct="1">
              <a:lnSpc>
                <a:spcPct val="80000"/>
              </a:lnSpc>
              <a:spcBef>
                <a:spcPts val="550"/>
              </a:spcBef>
              <a:spcAft>
                <a:spcPts val="0"/>
              </a:spcAft>
              <a:buClr>
                <a:schemeClr val="accent1"/>
              </a:buClr>
              <a:buSzTx/>
              <a:buFontTx/>
              <a:buNone/>
              <a:tabLst/>
              <a:defRPr/>
            </a:pPr>
            <a:endParaRPr kumimoji="0" lang="en-US" sz="1400" b="0" i="1" u="none" strike="noStrike" kern="1200" cap="none" spc="0" normalizeH="0" baseline="0" noProof="0" dirty="0" smtClean="0">
              <a:ln>
                <a:noFill/>
              </a:ln>
              <a:solidFill>
                <a:schemeClr val="tx1"/>
              </a:solidFill>
              <a:effectLst/>
              <a:uLnTx/>
              <a:uFillTx/>
              <a:latin typeface="Garamond" pitchFamily="18" charset="0"/>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endParaRPr kumimoji="0" lang="en-US" sz="1400" b="0" i="0" u="none" strike="noStrike" kern="1200" cap="none" spc="0" normalizeH="0" baseline="0" noProof="0" dirty="0">
              <a:ln>
                <a:noFill/>
              </a:ln>
              <a:solidFill>
                <a:schemeClr val="tx1"/>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0" name="Rectangle 6"/>
          <p:cNvSpPr>
            <a:spLocks noChangeArrowheads="1"/>
          </p:cNvSpPr>
          <p:nvPr/>
        </p:nvSpPr>
        <p:spPr bwMode="auto">
          <a:xfrm>
            <a:off x="990600" y="152400"/>
            <a:ext cx="7848600" cy="954107"/>
          </a:xfrm>
          <a:prstGeom prst="rect">
            <a:avLst/>
          </a:prstGeom>
          <a:noFill/>
          <a:ln w="9525">
            <a:noFill/>
            <a:miter lim="800000"/>
            <a:headEnd/>
            <a:tailEnd/>
          </a:ln>
          <a:effectLst/>
        </p:spPr>
        <p:txBody>
          <a:bodyPr wrap="square">
            <a:spAutoFit/>
          </a:bodyPr>
          <a:lstStyle/>
          <a:p>
            <a:pPr algn="ctr"/>
            <a:r>
              <a:rPr lang="en-US" sz="2800" b="1" dirty="0" smtClean="0">
                <a:solidFill>
                  <a:schemeClr val="tx2"/>
                </a:solidFill>
                <a:latin typeface="Garamond" pitchFamily="18" charset="0"/>
              </a:rPr>
              <a:t>There is Substantial Uncertainty about the Elasticity of Taxable Income</a:t>
            </a:r>
            <a:endParaRPr lang="en-US" sz="2800" b="1" dirty="0">
              <a:solidFill>
                <a:schemeClr val="tx2"/>
              </a:solidFill>
              <a:latin typeface="Garamond" pitchFamily="18" charset="0"/>
            </a:endParaRPr>
          </a:p>
        </p:txBody>
      </p:sp>
      <p:sp>
        <p:nvSpPr>
          <p:cNvPr id="5" name="Rectangle 3"/>
          <p:cNvSpPr txBox="1">
            <a:spLocks noChangeArrowheads="1"/>
          </p:cNvSpPr>
          <p:nvPr/>
        </p:nvSpPr>
        <p:spPr>
          <a:xfrm>
            <a:off x="1143000" y="4038600"/>
            <a:ext cx="7848600" cy="2438400"/>
          </a:xfrm>
          <a:prstGeom prst="rect">
            <a:avLst/>
          </a:prstGeom>
        </p:spPr>
        <p:txBody>
          <a:bodyPr/>
          <a:lstStyle/>
          <a:p>
            <a:pPr lvl="0">
              <a:buFont typeface="Arial" pitchFamily="34" charset="0"/>
              <a:buChar char="•"/>
            </a:pPr>
            <a:endParaRPr lang="en-US" sz="2000" dirty="0">
              <a:latin typeface="Garamond" pitchFamily="18" charset="0"/>
            </a:endParaRPr>
          </a:p>
        </p:txBody>
      </p:sp>
      <p:sp>
        <p:nvSpPr>
          <p:cNvPr id="6" name="Rectangle 3"/>
          <p:cNvSpPr txBox="1">
            <a:spLocks noChangeArrowheads="1"/>
          </p:cNvSpPr>
          <p:nvPr/>
        </p:nvSpPr>
        <p:spPr>
          <a:xfrm>
            <a:off x="1143000" y="1295400"/>
            <a:ext cx="7848600" cy="4953000"/>
          </a:xfrm>
          <a:prstGeom prst="rect">
            <a:avLst/>
          </a:prstGeom>
        </p:spPr>
        <p:txBody>
          <a:bodyPr/>
          <a:lstStyle/>
          <a:p>
            <a:pPr>
              <a:buFont typeface="Arial" pitchFamily="34" charset="0"/>
              <a:buChar char="•"/>
            </a:pPr>
            <a:r>
              <a:rPr lang="en-US" sz="2400" b="1" i="1" u="sng" dirty="0" smtClean="0">
                <a:latin typeface="Garamond" pitchFamily="18" charset="0"/>
              </a:rPr>
              <a:t>The elasticity of taxable income</a:t>
            </a:r>
            <a:r>
              <a:rPr lang="en-US" sz="2400" dirty="0" smtClean="0">
                <a:latin typeface="Garamond" pitchFamily="18" charset="0"/>
              </a:rPr>
              <a:t>  measures the responsiveness of the tax base with respect to changes in tax rate.  </a:t>
            </a:r>
          </a:p>
          <a:p>
            <a:pPr>
              <a:buFont typeface="Arial" pitchFamily="34" charset="0"/>
              <a:buChar char="•"/>
            </a:pPr>
            <a:endParaRPr lang="en-US" dirty="0" smtClean="0">
              <a:latin typeface="Garamond" pitchFamily="18" charset="0"/>
            </a:endParaRPr>
          </a:p>
          <a:p>
            <a:pPr>
              <a:buFont typeface="Arial" pitchFamily="34" charset="0"/>
              <a:buChar char="•"/>
            </a:pPr>
            <a:r>
              <a:rPr lang="en-US" sz="2400" dirty="0" smtClean="0">
                <a:latin typeface="Garamond" pitchFamily="18" charset="0"/>
              </a:rPr>
              <a:t>The economic literature generally agrees that high income taxpayers have the most responsive, highest </a:t>
            </a:r>
            <a:r>
              <a:rPr lang="en-US" sz="2400" b="1" i="1" u="sng" dirty="0" smtClean="0">
                <a:latin typeface="Garamond" pitchFamily="18" charset="0"/>
              </a:rPr>
              <a:t>elasticity of taxable income</a:t>
            </a:r>
            <a:r>
              <a:rPr lang="en-US" sz="2400" dirty="0" smtClean="0">
                <a:latin typeface="Garamond" pitchFamily="18" charset="0"/>
              </a:rPr>
              <a:t>.   </a:t>
            </a:r>
          </a:p>
          <a:p>
            <a:pPr>
              <a:buFont typeface="Arial" pitchFamily="34" charset="0"/>
              <a:buChar char="•"/>
            </a:pPr>
            <a:endParaRPr lang="en-US" dirty="0" smtClean="0">
              <a:latin typeface="Garamond" pitchFamily="18" charset="0"/>
            </a:endParaRPr>
          </a:p>
          <a:p>
            <a:pPr>
              <a:buFont typeface="Arial" pitchFamily="34" charset="0"/>
              <a:buChar char="•"/>
            </a:pPr>
            <a:r>
              <a:rPr lang="en-US" sz="2400" dirty="0" smtClean="0">
                <a:latin typeface="Garamond" pitchFamily="18" charset="0"/>
              </a:rPr>
              <a:t>0.5 is a central tendency for the </a:t>
            </a:r>
            <a:r>
              <a:rPr lang="en-US" sz="2400" b="1" i="1" u="sng" dirty="0" smtClean="0">
                <a:latin typeface="Garamond" pitchFamily="18" charset="0"/>
              </a:rPr>
              <a:t>elasticity of taxable income</a:t>
            </a:r>
            <a:r>
              <a:rPr lang="en-US" sz="2400" dirty="0" smtClean="0">
                <a:latin typeface="Garamond" pitchFamily="18" charset="0"/>
              </a:rPr>
              <a:t> in the literature for the income levels facing tax rate increases under the Administrations’ budgets. </a:t>
            </a:r>
          </a:p>
          <a:p>
            <a:pPr>
              <a:buFont typeface="Arial" pitchFamily="34" charset="0"/>
              <a:buChar char="•"/>
            </a:pPr>
            <a:endParaRPr lang="en-US" dirty="0" smtClean="0">
              <a:latin typeface="Garamond" pitchFamily="18" charset="0"/>
            </a:endParaRPr>
          </a:p>
          <a:p>
            <a:pPr>
              <a:buFont typeface="Arial" pitchFamily="34" charset="0"/>
              <a:buChar char="•"/>
            </a:pPr>
            <a:r>
              <a:rPr lang="en-US" sz="2400" dirty="0" smtClean="0">
                <a:latin typeface="Garamond" pitchFamily="18" charset="0"/>
              </a:rPr>
              <a:t>There is considerable uncertainty about the value of the </a:t>
            </a:r>
            <a:r>
              <a:rPr lang="en-US" sz="2400" b="1" i="1" u="sng" dirty="0" smtClean="0">
                <a:latin typeface="Garamond" pitchFamily="18" charset="0"/>
              </a:rPr>
              <a:t>elasticity of taxable income</a:t>
            </a:r>
            <a:r>
              <a:rPr lang="en-US" sz="2400" dirty="0" smtClean="0">
                <a:latin typeface="Garamond" pitchFamily="18" charset="0"/>
              </a:rPr>
              <a:t>. </a:t>
            </a:r>
          </a:p>
          <a:p>
            <a:pPr>
              <a:buFont typeface="Arial" pitchFamily="34" charset="0"/>
              <a:buChar char="•"/>
            </a:pPr>
            <a:endParaRPr kumimoji="0" lang="en-US" sz="2400" b="0" i="1" u="none" strike="noStrike" kern="1200" cap="none" spc="0" normalizeH="0" baseline="0" noProof="0" dirty="0" smtClean="0">
              <a:ln>
                <a:noFill/>
              </a:ln>
              <a:solidFill>
                <a:schemeClr val="tx1"/>
              </a:solidFill>
              <a:effectLst/>
              <a:uLnTx/>
              <a:uFillTx/>
              <a:latin typeface="Garamond" pitchFamily="18" charset="0"/>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77&quot;&gt;&lt;object type=&quot;3&quot; unique_id=&quot;10078&quot;&gt;&lt;property id=&quot;20148&quot; value=&quot;5&quot;/&gt;&lt;property id=&quot;20300&quot; value=&quot;Slide 1 - &amp;quot;The Economics of Taxation and Dynamic Scoring:&amp;#x0D;&amp;#x0A;Theory and Evidence for Tax Policy Evaluation&amp;quot;&quot;/&gt;&lt;property id=&quot;20307&quot; value=&quot;256&quot;/&gt;&lt;/object&gt;&lt;object type=&quot;3&quot; unique_id=&quot;10079&quot;&gt;&lt;property id=&quot;20148&quot; value=&quot;5&quot;/&gt;&lt;property id=&quot;20300&quot; value=&quot;Slide 3 - &amp;quot;High Effective Marginal Tax Rates&amp;quot;&quot;/&gt;&lt;property id=&quot;20307&quot; value=&quot;260&quot;/&gt;&lt;/object&gt;&lt;object type=&quot;3&quot; unique_id=&quot;10080&quot;&gt;&lt;property id=&quot;20148&quot; value=&quot;5&quot;/&gt;&lt;property id=&quot;20300&quot; value=&quot;Slide 4 - &amp;quot;Higher Marginal Income Tax Rates Cause Economic Inefficiency Several Ways&amp;quot;&quot;/&gt;&lt;property id=&quot;20307&quot; value=&quot;319&quot;/&gt;&lt;/object&gt;&lt;object type=&quot;3&quot; unique_id=&quot;10083&quot;&gt;&lt;property id=&quot;20148&quot; value=&quot;5&quot;/&gt;&lt;property id=&quot;20300&quot; value=&quot;Slide 5 - &amp;quot;The Marginal Cost of Public Funds&amp;quot;&quot;/&gt;&lt;property id=&quot;20307&quot; value=&quot;299&quot;/&gt;&lt;/object&gt;&lt;object type=&quot;3&quot; unique_id=&quot;10084&quot;&gt;&lt;property id=&quot;20148&quot; value=&quot;5&quot;/&gt;&lt;property id=&quot;20300&quot; value=&quot;Slide 6 - &amp;quot;The Marginal Cost of Public Funds&amp;quot;&quot;/&gt;&lt;property id=&quot;20307&quot; value=&quot;328&quot;/&gt;&lt;/object&gt;&lt;object type=&quot;3&quot; unique_id=&quot;10085&quot;&gt;&lt;property id=&quot;20148&quot; value=&quot;5&quot;/&gt;&lt;property id=&quot;20300&quot; value=&quot;Slide 7 - &amp;quot;The Marginal Cost of Public Funds&amp;quot;&quot;/&gt;&lt;property id=&quot;20307&quot; value=&quot;318&quot;/&gt;&lt;/object&gt;&lt;object type=&quot;3&quot; unique_id=&quot;10086&quot;&gt;&lt;property id=&quot;20148&quot; value=&quot;5&quot;/&gt;&lt;property id=&quot;20300&quot; value=&quot;Slide 8&quot;/&gt;&lt;property id=&quot;20307&quot; value=&quot;298&quot;/&gt;&lt;/object&gt;&lt;object type=&quot;3&quot; unique_id=&quot;10087&quot;&gt;&lt;property id=&quot;20148&quot; value=&quot;5&quot;/&gt;&lt;property id=&quot;20300&quot; value=&quot;Slide 9&quot;/&gt;&lt;property id=&quot;20307&quot; value=&quot;312&quot;/&gt;&lt;/object&gt;&lt;object type=&quot;3&quot; unique_id=&quot;10088&quot;&gt;&lt;property id=&quot;20148&quot; value=&quot;5&quot;/&gt;&lt;property id=&quot;20300&quot; value=&quot;Slide 10&quot;/&gt;&lt;property id=&quot;20307&quot; value=&quot;321&quot;/&gt;&lt;/object&gt;&lt;object type=&quot;3&quot; unique_id=&quot;10089&quot;&gt;&lt;property id=&quot;20148&quot; value=&quot;5&quot;/&gt;&lt;property id=&quot;20300&quot; value=&quot;Slide 11&quot;/&gt;&lt;property id=&quot;20307&quot; value=&quot;303&quot;/&gt;&lt;/object&gt;&lt;object type=&quot;3&quot; unique_id=&quot;10090&quot;&gt;&lt;property id=&quot;20148&quot; value=&quot;5&quot;/&gt;&lt;property id=&quot;20300&quot; value=&quot;Slide 12&quot;/&gt;&lt;property id=&quot;20307&quot; value=&quot;305&quot;/&gt;&lt;/object&gt;&lt;object type=&quot;3&quot; unique_id=&quot;10104&quot;&gt;&lt;property id=&quot;20148&quot; value=&quot;5&quot;/&gt;&lt;property id=&quot;20300&quot; value=&quot;Slide 15 - &amp;quot;Budgets Always Involve Tradeoffs&amp;quot;&quot;/&gt;&lt;property id=&quot;20307&quot; value=&quot;327&quot;/&gt;&lt;/object&gt;&lt;object type=&quot;3&quot; unique_id=&quot;15213&quot;&gt;&lt;property id=&quot;20148&quot; value=&quot;5&quot;/&gt;&lt;property id=&quot;20300&quot; value=&quot;Slide 13 - &amp;quot;The Size of the Long-Run Economic Gain from Reducing Minnesota Corporate Income Tax from 9.8% to 4.9% Depends on S&quot;/&gt;&lt;property id=&quot;20307&quot; value=&quot;330&quot;/&gt;&lt;/object&gt;&lt;object type=&quot;3&quot; unique_id=&quot;15773&quot;&gt;&lt;property id=&quot;20148&quot; value=&quot;5&quot;/&gt;&lt;property id=&quot;20300&quot; value=&quot;Slide 2 - &amp;quot;High Effective Marginal Tax Rates&amp;amp;#x09;&amp;quot;&quot;/&gt;&lt;property id=&quot;20307&quot; value=&quot;338&quot;/&gt;&lt;/object&gt;&lt;object type=&quot;3&quot; unique_id=&quot;16765&quot;&gt;&lt;property id=&quot;20148&quot; value=&quot;5&quot;/&gt;&lt;property id=&quot;20300&quot; value=&quot;Slide 14 - &amp;quot;Static Revenue-Neutral Tax Reform Generally Increases Tax Revenues&amp;quot;&quot;/&gt;&lt;property id=&quot;20307&quot; value=&quot;340&quot;/&gt;&lt;/object&gt;&lt;/object&gt;&lt;object type=&quot;8&quot; unique_id=&quot;10137&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9730</TotalTime>
  <Words>1506</Words>
  <Application>Microsoft Office PowerPoint</Application>
  <PresentationFormat>On-screen Show (4:3)</PresentationFormat>
  <Paragraphs>158</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The Economics of Taxation and Dynamic Scoring: Theory and Evidence for Tax Policy Evaluation</vt:lpstr>
      <vt:lpstr>High Effective Marginal Tax Rates </vt:lpstr>
      <vt:lpstr>High Effective Marginal Tax Rates</vt:lpstr>
      <vt:lpstr>Higher Marginal Income Tax Rates Cause Economic Inefficiency Several Ways</vt:lpstr>
      <vt:lpstr>The Marginal Cost of Public Funds</vt:lpstr>
      <vt:lpstr>The Marginal Cost of Public Funds</vt:lpstr>
      <vt:lpstr>The Marginal Cost of Public Funds</vt:lpstr>
      <vt:lpstr>Slide 8</vt:lpstr>
      <vt:lpstr>Slide 9</vt:lpstr>
      <vt:lpstr>Slide 10</vt:lpstr>
      <vt:lpstr>Slide 11</vt:lpstr>
      <vt:lpstr>Slide 12</vt:lpstr>
      <vt:lpstr>The Size of the Long-Run Economic Gain from Reducing Minnesota Corporate Income Tax from 9.8% to 4.9% Depends on Several Key Elasticities</vt:lpstr>
      <vt:lpstr>Static Revenue-Neutral Tax Reform Generally Increases Tax Revenues</vt:lpstr>
      <vt:lpstr>Budgets Always Involve Tradeoffs</vt:lpstr>
    </vt:vector>
  </TitlesOfParts>
  <Company>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IRT-CS</dc:creator>
  <cp:lastModifiedBy>John Spry</cp:lastModifiedBy>
  <cp:revision>889</cp:revision>
  <dcterms:created xsi:type="dcterms:W3CDTF">2008-09-15T03:11:23Z</dcterms:created>
  <dcterms:modified xsi:type="dcterms:W3CDTF">2011-03-02T22:02:10Z</dcterms:modified>
</cp:coreProperties>
</file>